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7"/>
  </p:notesMasterIdLst>
  <p:sldIdLst>
    <p:sldId id="259" r:id="rId2"/>
    <p:sldId id="311" r:id="rId3"/>
    <p:sldId id="295" r:id="rId4"/>
    <p:sldId id="303" r:id="rId5"/>
    <p:sldId id="304" r:id="rId6"/>
    <p:sldId id="296" r:id="rId7"/>
    <p:sldId id="299" r:id="rId8"/>
    <p:sldId id="305" r:id="rId9"/>
    <p:sldId id="307" r:id="rId10"/>
    <p:sldId id="308" r:id="rId11"/>
    <p:sldId id="309" r:id="rId12"/>
    <p:sldId id="310" r:id="rId13"/>
    <p:sldId id="312" r:id="rId14"/>
    <p:sldId id="306" r:id="rId15"/>
    <p:sldId id="3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27A3D"/>
    <a:srgbClr val="FF29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6441" autoAdjust="0"/>
  </p:normalViewPr>
  <p:slideViewPr>
    <p:cSldViewPr snapToGrid="0">
      <p:cViewPr varScale="1">
        <p:scale>
          <a:sx n="66" d="100"/>
          <a:sy n="66" d="100"/>
        </p:scale>
        <p:origin x="-668" y="-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87894-2547-4A9B-97A7-3E3C3BA1B70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C2E58C-FA21-489C-8D3F-3DF95A3F6946}">
      <dgm:prSet phldrT="[نص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rPr>
            <a:t>إنشاء محتوى الكتروني سهل وبسيط ويمكن الوصول إليه ليخدم احتياجات أسر الأشخاص ذوي الإعاقة</a:t>
          </a:r>
          <a:r>
            <a:rPr lang="ar-JO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rPr>
            <a:t>.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latin typeface="+mn-lt"/>
            <a:ea typeface="+mn-ea"/>
            <a:cs typeface="+mn-cs"/>
          </a:endParaRPr>
        </a:p>
      </dgm:t>
    </dgm:pt>
    <dgm:pt modelId="{C4CDF07C-D13F-4DA9-B61E-9A4AE1DA57CA}" type="parTrans" cxnId="{17308BC9-DD50-4A6E-855E-B75D1D1E0657}">
      <dgm:prSet/>
      <dgm:spPr/>
      <dgm:t>
        <a:bodyPr/>
        <a:lstStyle/>
        <a:p>
          <a:endParaRPr lang="en-US"/>
        </a:p>
      </dgm:t>
    </dgm:pt>
    <dgm:pt modelId="{2352D746-C8AA-47CB-AC5C-92B7220D94DD}" type="sibTrans" cxnId="{17308BC9-DD50-4A6E-855E-B75D1D1E0657}">
      <dgm:prSet/>
      <dgm:spPr/>
      <dgm:t>
        <a:bodyPr/>
        <a:lstStyle/>
        <a:p>
          <a:endParaRPr lang="en-US"/>
        </a:p>
      </dgm:t>
    </dgm:pt>
    <dgm:pt modelId="{3D077844-B801-4DBC-95C4-7021AF34756B}">
      <dgm:prSet phldrT="[نص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rPr>
            <a:t>تطوير قدرات 45 شخص من خريجي كليات التربية على كيفية تقديم محتوى الكتروني للأسر المستفيدة ليكونوا قادرين على التطوع مع المبادرة</a:t>
          </a:r>
          <a:r>
            <a:rPr lang="ar-SA" sz="2400" kern="1200" dirty="0" smtClean="0"/>
            <a:t>.</a:t>
          </a:r>
          <a:endParaRPr lang="ar-JO" sz="2400" b="1" i="0" kern="1200" dirty="0">
            <a:solidFill>
              <a:srgbClr val="002060"/>
            </a:solidFill>
          </a:endParaRPr>
        </a:p>
        <a:p>
          <a:endParaRPr lang="en-US" sz="1600" kern="1200" dirty="0"/>
        </a:p>
      </dgm:t>
    </dgm:pt>
    <dgm:pt modelId="{3E14E85D-E458-490A-9134-9950E8D8DF39}" type="parTrans" cxnId="{9D3B2B36-7D95-45B1-9E4D-DF497E264A0B}">
      <dgm:prSet/>
      <dgm:spPr/>
      <dgm:t>
        <a:bodyPr/>
        <a:lstStyle/>
        <a:p>
          <a:endParaRPr lang="en-US"/>
        </a:p>
      </dgm:t>
    </dgm:pt>
    <dgm:pt modelId="{73B1074A-4306-45B5-A1BC-E9F21C9CB759}" type="sibTrans" cxnId="{9D3B2B36-7D95-45B1-9E4D-DF497E264A0B}">
      <dgm:prSet/>
      <dgm:spPr/>
      <dgm:t>
        <a:bodyPr/>
        <a:lstStyle/>
        <a:p>
          <a:endParaRPr lang="en-US"/>
        </a:p>
      </dgm:t>
    </dgm:pt>
    <dgm:pt modelId="{12E1128E-4526-4C84-A1EB-C0D01351030B}">
      <dgm:prSet phldrT="[نص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rPr>
            <a:t>الوصول إلى  ١٠٠الف من أسر الأشخاص ذوي الإعاقة القابلين للتعلم.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latin typeface="+mn-lt"/>
            <a:ea typeface="+mn-ea"/>
            <a:cs typeface="+mn-cs"/>
          </a:endParaRPr>
        </a:p>
      </dgm:t>
    </dgm:pt>
    <dgm:pt modelId="{EB49F674-B6B9-4B42-8A05-E56B5F204929}" type="parTrans" cxnId="{630A1D39-02F3-4778-AEE2-834E461699C6}">
      <dgm:prSet/>
      <dgm:spPr/>
      <dgm:t>
        <a:bodyPr/>
        <a:lstStyle/>
        <a:p>
          <a:endParaRPr lang="en-US"/>
        </a:p>
      </dgm:t>
    </dgm:pt>
    <dgm:pt modelId="{30492652-B9CA-48D8-BD7A-1CB456F9C7FD}" type="sibTrans" cxnId="{630A1D39-02F3-4778-AEE2-834E461699C6}">
      <dgm:prSet/>
      <dgm:spPr/>
      <dgm:t>
        <a:bodyPr/>
        <a:lstStyle/>
        <a:p>
          <a:endParaRPr lang="en-US"/>
        </a:p>
      </dgm:t>
    </dgm:pt>
    <dgm:pt modelId="{2FBD12F2-9428-4CE8-AB09-112280497137}" type="pres">
      <dgm:prSet presAssocID="{10C87894-2547-4A9B-97A7-3E3C3BA1B7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EEF629-725B-4D60-B493-0A360E06C4C9}" type="pres">
      <dgm:prSet presAssocID="{71C2E58C-FA21-489C-8D3F-3DF95A3F6946}" presName="node" presStyleLbl="node1" presStyleIdx="0" presStyleCnt="3" custScaleX="138557" custLinFactNeighborX="-33050" custLinFactNeighborY="-5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3B96B-ABAE-4815-8E05-38650C856819}" type="pres">
      <dgm:prSet presAssocID="{2352D746-C8AA-47CB-AC5C-92B7220D94DD}" presName="sibTrans" presStyleCnt="0"/>
      <dgm:spPr/>
    </dgm:pt>
    <dgm:pt modelId="{0312B3A8-797E-412F-BEFE-10E93740F211}" type="pres">
      <dgm:prSet presAssocID="{3D077844-B801-4DBC-95C4-7021AF34756B}" presName="node" presStyleLbl="node1" presStyleIdx="1" presStyleCnt="3" custScaleX="135606" custScaleY="95508" custLinFactNeighborX="12525" custLinFactNeighborY="-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0F63C-DFA8-4499-ADF8-BCF2FE6F7180}" type="pres">
      <dgm:prSet presAssocID="{73B1074A-4306-45B5-A1BC-E9F21C9CB759}" presName="sibTrans" presStyleCnt="0"/>
      <dgm:spPr/>
    </dgm:pt>
    <dgm:pt modelId="{3E60385B-83DA-470B-BAA4-28F7E3606737}" type="pres">
      <dgm:prSet presAssocID="{12E1128E-4526-4C84-A1EB-C0D01351030B}" presName="node" presStyleLbl="node1" presStyleIdx="2" presStyleCnt="3" custScaleX="128597" custLinFactNeighborX="-15215" custLinFactNeighborY="-7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5B46C-11B7-42C8-ACF0-14E64395EB67}" type="presOf" srcId="{10C87894-2547-4A9B-97A7-3E3C3BA1B705}" destId="{2FBD12F2-9428-4CE8-AB09-112280497137}" srcOrd="0" destOrd="0" presId="urn:microsoft.com/office/officeart/2005/8/layout/default#1"/>
    <dgm:cxn modelId="{9D3B2B36-7D95-45B1-9E4D-DF497E264A0B}" srcId="{10C87894-2547-4A9B-97A7-3E3C3BA1B705}" destId="{3D077844-B801-4DBC-95C4-7021AF34756B}" srcOrd="1" destOrd="0" parTransId="{3E14E85D-E458-490A-9134-9950E8D8DF39}" sibTransId="{73B1074A-4306-45B5-A1BC-E9F21C9CB759}"/>
    <dgm:cxn modelId="{630A1D39-02F3-4778-AEE2-834E461699C6}" srcId="{10C87894-2547-4A9B-97A7-3E3C3BA1B705}" destId="{12E1128E-4526-4C84-A1EB-C0D01351030B}" srcOrd="2" destOrd="0" parTransId="{EB49F674-B6B9-4B42-8A05-E56B5F204929}" sibTransId="{30492652-B9CA-48D8-BD7A-1CB456F9C7FD}"/>
    <dgm:cxn modelId="{8CD96AC3-B6EB-401A-91B5-B37BE66A13CC}" type="presOf" srcId="{12E1128E-4526-4C84-A1EB-C0D01351030B}" destId="{3E60385B-83DA-470B-BAA4-28F7E3606737}" srcOrd="0" destOrd="0" presId="urn:microsoft.com/office/officeart/2005/8/layout/default#1"/>
    <dgm:cxn modelId="{17308BC9-DD50-4A6E-855E-B75D1D1E0657}" srcId="{10C87894-2547-4A9B-97A7-3E3C3BA1B705}" destId="{71C2E58C-FA21-489C-8D3F-3DF95A3F6946}" srcOrd="0" destOrd="0" parTransId="{C4CDF07C-D13F-4DA9-B61E-9A4AE1DA57CA}" sibTransId="{2352D746-C8AA-47CB-AC5C-92B7220D94DD}"/>
    <dgm:cxn modelId="{DCC3326D-549F-4F1D-A600-10EA48E729E0}" type="presOf" srcId="{3D077844-B801-4DBC-95C4-7021AF34756B}" destId="{0312B3A8-797E-412F-BEFE-10E93740F211}" srcOrd="0" destOrd="0" presId="urn:microsoft.com/office/officeart/2005/8/layout/default#1"/>
    <dgm:cxn modelId="{63A79E84-64FA-41DB-83B4-3BB61444A18F}" type="presOf" srcId="{71C2E58C-FA21-489C-8D3F-3DF95A3F6946}" destId="{BCEEF629-725B-4D60-B493-0A360E06C4C9}" srcOrd="0" destOrd="0" presId="urn:microsoft.com/office/officeart/2005/8/layout/default#1"/>
    <dgm:cxn modelId="{BE5A5878-1BFE-40A3-8D59-DB3ECEA003AB}" type="presParOf" srcId="{2FBD12F2-9428-4CE8-AB09-112280497137}" destId="{BCEEF629-725B-4D60-B493-0A360E06C4C9}" srcOrd="0" destOrd="0" presId="urn:microsoft.com/office/officeart/2005/8/layout/default#1"/>
    <dgm:cxn modelId="{FC6547FF-689D-4783-8D27-18A3613DBDAC}" type="presParOf" srcId="{2FBD12F2-9428-4CE8-AB09-112280497137}" destId="{F0F3B96B-ABAE-4815-8E05-38650C856819}" srcOrd="1" destOrd="0" presId="urn:microsoft.com/office/officeart/2005/8/layout/default#1"/>
    <dgm:cxn modelId="{A7C796CB-CCAE-4ADF-818A-A19A247B88BF}" type="presParOf" srcId="{2FBD12F2-9428-4CE8-AB09-112280497137}" destId="{0312B3A8-797E-412F-BEFE-10E93740F211}" srcOrd="2" destOrd="0" presId="urn:microsoft.com/office/officeart/2005/8/layout/default#1"/>
    <dgm:cxn modelId="{904FA16A-B8B2-4348-8EA7-A4C2C6F97076}" type="presParOf" srcId="{2FBD12F2-9428-4CE8-AB09-112280497137}" destId="{9240F63C-DFA8-4499-ADF8-BCF2FE6F7180}" srcOrd="3" destOrd="0" presId="urn:microsoft.com/office/officeart/2005/8/layout/default#1"/>
    <dgm:cxn modelId="{C9F35241-8393-483A-8DE1-1E69D56CC361}" type="presParOf" srcId="{2FBD12F2-9428-4CE8-AB09-112280497137}" destId="{3E60385B-83DA-470B-BAA4-28F7E3606737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EF629-725B-4D60-B493-0A360E06C4C9}">
      <dsp:nvSpPr>
        <dsp:cNvPr id="0" name=""/>
        <dsp:cNvSpPr/>
      </dsp:nvSpPr>
      <dsp:spPr>
        <a:xfrm>
          <a:off x="450932" y="157640"/>
          <a:ext cx="3571327" cy="2142796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i="0" kern="1200" dirty="0">
              <a:solidFill>
                <a:srgbClr val="002060"/>
              </a:solidFill>
            </a:rPr>
            <a:t>اتاحة الفرص التدريبية للمهارات المعروضة لجميع الشباب في محافظات المملكة بصورة مجانية وسهلة الوصول.</a:t>
          </a:r>
          <a:endParaRPr lang="en-US" sz="2400" i="0" kern="1200" dirty="0">
            <a:solidFill>
              <a:srgbClr val="002060"/>
            </a:solidFill>
          </a:endParaRPr>
        </a:p>
      </dsp:txBody>
      <dsp:txXfrm>
        <a:off x="450932" y="157640"/>
        <a:ext cx="3571327" cy="2142796"/>
      </dsp:txXfrm>
    </dsp:sp>
    <dsp:sp modelId="{0312B3A8-797E-412F-BEFE-10E93740F211}">
      <dsp:nvSpPr>
        <dsp:cNvPr id="0" name=""/>
        <dsp:cNvSpPr/>
      </dsp:nvSpPr>
      <dsp:spPr>
        <a:xfrm>
          <a:off x="6218769" y="133234"/>
          <a:ext cx="3571327" cy="2142796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i="0" kern="1200" dirty="0">
              <a:solidFill>
                <a:srgbClr val="002060"/>
              </a:solidFill>
            </a:rPr>
            <a:t>تعزيز مبدأ التشاركية بين الجهات المعنية والشباب الباحثين عن فرص عمل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6218769" y="133234"/>
        <a:ext cx="3571327" cy="2142796"/>
      </dsp:txXfrm>
    </dsp:sp>
    <dsp:sp modelId="{3E60385B-83DA-470B-BAA4-28F7E3606737}">
      <dsp:nvSpPr>
        <dsp:cNvPr id="0" name=""/>
        <dsp:cNvSpPr/>
      </dsp:nvSpPr>
      <dsp:spPr>
        <a:xfrm>
          <a:off x="6256482" y="2340735"/>
          <a:ext cx="3571327" cy="2142796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i="0" kern="1200" dirty="0">
              <a:solidFill>
                <a:srgbClr val="002060"/>
              </a:solidFill>
            </a:rPr>
            <a:t>تمكين 120 شاب من مختلف محافظات المملكة على اهم المهارات المطلوبة لفرص العمل وبصورة تحقق الاستدامة في التدريبات المعروضة. </a:t>
          </a:r>
          <a:endParaRPr lang="en-US" sz="2400" i="0" kern="1200" dirty="0">
            <a:solidFill>
              <a:srgbClr val="002060"/>
            </a:solidFill>
          </a:endParaRPr>
        </a:p>
      </dsp:txBody>
      <dsp:txXfrm>
        <a:off x="6256482" y="2340735"/>
        <a:ext cx="3571327" cy="2142796"/>
      </dsp:txXfrm>
    </dsp:sp>
    <dsp:sp modelId="{6F2FC911-3F68-46BA-9B63-99EB1A551041}">
      <dsp:nvSpPr>
        <dsp:cNvPr id="0" name=""/>
        <dsp:cNvSpPr/>
      </dsp:nvSpPr>
      <dsp:spPr>
        <a:xfrm>
          <a:off x="484324" y="2324707"/>
          <a:ext cx="3571327" cy="2142796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i="0" kern="1200" dirty="0">
              <a:solidFill>
                <a:srgbClr val="002060"/>
              </a:solidFill>
            </a:rPr>
            <a:t>تمثيل حقيقي للشباب من ذوي الإعاقة السمعية في لحصول على فرص تدريبية وفرص عملية</a:t>
          </a:r>
          <a:endParaRPr lang="en-US" sz="2400" i="0" kern="1200" dirty="0">
            <a:solidFill>
              <a:srgbClr val="002060"/>
            </a:solidFill>
          </a:endParaRPr>
        </a:p>
      </dsp:txBody>
      <dsp:txXfrm>
        <a:off x="484324" y="2324707"/>
        <a:ext cx="3571327" cy="2142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CEFCD-57FC-4233-937F-F5B0B618E5EB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72A2D-2CF9-4A51-9E4E-2C7087D74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6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72A2D-2CF9-4A51-9E4E-2C7087D740D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71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B399-A789-4B84-98AF-9F2C882853AC}" type="datetimeFigureOut">
              <a:rPr lang="en-GB" smtClean="0"/>
              <a:pPr/>
              <a:t>15/07/2024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CE8-DABE-468E-A689-DB3B278CAD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999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B399-A789-4B84-98AF-9F2C882853AC}" type="datetimeFigureOut">
              <a:rPr lang="en-GB" smtClean="0"/>
              <a:pPr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5476785"/>
            <a:ext cx="197466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CE8-DABE-468E-A689-DB3B278CAD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687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B399-A789-4B84-98AF-9F2C882853AC}" type="datetimeFigureOut">
              <a:rPr lang="en-GB" smtClean="0"/>
              <a:pPr/>
              <a:t>15/07/2024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5476785"/>
            <a:ext cx="197466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CE8-DABE-468E-A689-DB3B278CAD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0910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B399-A789-4B84-98AF-9F2C882853AC}" type="datetimeFigureOut">
              <a:rPr lang="en-GB" smtClean="0"/>
              <a:pPr/>
              <a:t>15/07/2024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5476785"/>
            <a:ext cx="197466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CE8-DABE-468E-A689-DB3B278CAD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141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CB399-A789-4B84-98AF-9F2C882853AC}" type="datetimeFigureOut">
              <a:rPr lang="en-GB" smtClean="0"/>
              <a:pPr/>
              <a:t>15/07/2024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1211" y="6356349"/>
            <a:ext cx="572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rgbClr val="027A3D"/>
                </a:solidFill>
              </a:defRPr>
            </a:lvl1pPr>
          </a:lstStyle>
          <a:p>
            <a:fld id="{2A3EFCE8-DABE-468E-A689-DB3B278CAD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38200" y="371226"/>
            <a:ext cx="2340429" cy="967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7A3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0149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27A3D"/>
          </a:solidFill>
          <a:latin typeface="+mn-lt"/>
          <a:ea typeface="+mj-ea"/>
          <a:cs typeface="+mj-cs"/>
        </a:defRPr>
      </a:lvl1pPr>
    </p:titleStyle>
    <p:bodyStyle>
      <a:lvl1pPr marL="228600" indent="-22860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qraba\Downloads\VID_20240715_172446_489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2651" y="2449480"/>
            <a:ext cx="11617132" cy="1343178"/>
          </a:xfrm>
        </p:spPr>
        <p:txBody>
          <a:bodyPr anchor="ctr">
            <a:normAutofit fontScale="90000"/>
          </a:bodyPr>
          <a:lstStyle/>
          <a:p>
            <a:pPr rtl="1"/>
            <a:r>
              <a:rPr lang="ar-JO" sz="4000" dirty="0">
                <a:solidFill>
                  <a:srgbClr val="002060"/>
                </a:solidFill>
                <a:latin typeface="Arial Black" pitchFamily="34" charset="0"/>
              </a:rPr>
              <a:t>مبادرة</a:t>
            </a:r>
            <a:r>
              <a:rPr lang="ar-JO" sz="5400" dirty="0">
                <a:latin typeface="Arial Black" pitchFamily="34" charset="0"/>
              </a:rPr>
              <a:t/>
            </a:r>
            <a:br>
              <a:rPr lang="ar-JO" sz="5400" dirty="0">
                <a:latin typeface="Arial Black" pitchFamily="34" charset="0"/>
              </a:rPr>
            </a:br>
            <a:r>
              <a:rPr lang="ar-JO" sz="12800" dirty="0">
                <a:solidFill>
                  <a:srgbClr val="002060"/>
                </a:solidFill>
                <a:latin typeface="Arial Black" pitchFamily="34" charset="0"/>
                <a:cs typeface="Akhbar MT" pitchFamily="2" charset="-78"/>
              </a:rPr>
              <a:t>شمعة</a:t>
            </a:r>
            <a:endParaRPr lang="en-GB" sz="5400" dirty="0">
              <a:solidFill>
                <a:srgbClr val="002060"/>
              </a:solidFill>
              <a:latin typeface="Arial Black" pitchFamily="34" charset="0"/>
              <a:cs typeface="Akhbar MT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153" y="4205325"/>
            <a:ext cx="1428153" cy="9533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823376"/>
            <a:ext cx="12192001" cy="1068262"/>
          </a:xfrm>
          <a:prstGeom prst="rect">
            <a:avLst/>
          </a:prstGeom>
        </p:spPr>
      </p:pic>
      <p:pic>
        <p:nvPicPr>
          <p:cNvPr id="6" name="Picture 5" descr="A logo with people and stars&#10;&#10;Description automatically generated">
            <a:extLst>
              <a:ext uri="{FF2B5EF4-FFF2-40B4-BE49-F238E27FC236}">
                <a16:creationId xmlns:a16="http://schemas.microsoft.com/office/drawing/2014/main" xmlns="" id="{A0ACFC63-A9E3-6F19-D6C8-C1619AB13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774" y="-1"/>
            <a:ext cx="1904221" cy="1956391"/>
          </a:xfrm>
          <a:prstGeom prst="rect">
            <a:avLst/>
          </a:prstGeom>
        </p:spPr>
      </p:pic>
      <p:pic>
        <p:nvPicPr>
          <p:cNvPr id="8" name="Picture 7" descr="A black and yellow logo&#10;&#10;Description automatically generated">
            <a:extLst>
              <a:ext uri="{FF2B5EF4-FFF2-40B4-BE49-F238E27FC236}">
                <a16:creationId xmlns:a16="http://schemas.microsoft.com/office/drawing/2014/main" xmlns="" id="{4EB356ED-3D37-B901-54D9-45474DA91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9805" y="3429000"/>
            <a:ext cx="2389978" cy="24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9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Screenshot_20240715_172500_Face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334" y="0"/>
            <a:ext cx="5832908" cy="6858000"/>
          </a:xfrm>
          <a:prstGeom prst="rect">
            <a:avLst/>
          </a:prstGeom>
        </p:spPr>
      </p:pic>
      <p:pic>
        <p:nvPicPr>
          <p:cNvPr id="5" name="Picture 3" descr="A logo with people and stars&#10;&#10;Description automatically generated">
            <a:extLst>
              <a:ext uri="{FF2B5EF4-FFF2-40B4-BE49-F238E27FC236}">
                <a16:creationId xmlns:a16="http://schemas.microsoft.com/office/drawing/2014/main" xmlns="" id="{A9FBE82F-DD74-1868-82ED-D29554A24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3576" y="0"/>
            <a:ext cx="1838424" cy="1888791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73AC5D95-1473-E894-6C7D-24F132494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2781702" cy="185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WhatsApp Image 2024-07-10 at 5.41.16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3011" y="0"/>
            <a:ext cx="3163253" cy="6858000"/>
          </a:xfrm>
          <a:prstGeom prst="rect">
            <a:avLst/>
          </a:prstGeom>
        </p:spPr>
      </p:pic>
      <p:pic>
        <p:nvPicPr>
          <p:cNvPr id="6" name="صورة 5" descr="WhatsApp Image 2024-07-10 at 5.41.15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058" y="0"/>
            <a:ext cx="3163253" cy="6858000"/>
          </a:xfrm>
          <a:prstGeom prst="rect">
            <a:avLst/>
          </a:prstGeom>
        </p:spPr>
      </p:pic>
      <p:pic>
        <p:nvPicPr>
          <p:cNvPr id="7" name="صورة 6" descr="WhatsApp Image 2024-07-10 at 5.41.14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020" y="0"/>
            <a:ext cx="3163253" cy="6858000"/>
          </a:xfrm>
          <a:prstGeom prst="rect">
            <a:avLst/>
          </a:prstGeom>
        </p:spPr>
      </p:pic>
      <p:pic>
        <p:nvPicPr>
          <p:cNvPr id="8" name="صورة 7" descr="WhatsApp Image 2024-07-10 at 5.41.13 PM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47" y="0"/>
            <a:ext cx="316325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WhatsApp Image 2024-07-12 at 1.47.50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308" y="0"/>
            <a:ext cx="5896616" cy="6737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WhatsApp Image 2024-07-10 at 5.44.04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33575" cy="6858000"/>
          </a:xfrm>
          <a:prstGeom prst="rect">
            <a:avLst/>
          </a:prstGeom>
        </p:spPr>
      </p:pic>
      <p:pic>
        <p:nvPicPr>
          <p:cNvPr id="5" name="صورة 4" descr="WhatsApp Image 2024-07-10 at 5.38.07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324" y="0"/>
            <a:ext cx="2745487" cy="6858000"/>
          </a:xfrm>
          <a:prstGeom prst="rect">
            <a:avLst/>
          </a:prstGeom>
        </p:spPr>
      </p:pic>
      <p:pic>
        <p:nvPicPr>
          <p:cNvPr id="6" name="صورة 5" descr="WhatsApp Image 2024-07-10 at 5.37.29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644" y="0"/>
            <a:ext cx="3163253" cy="6858000"/>
          </a:xfrm>
          <a:prstGeom prst="rect">
            <a:avLst/>
          </a:prstGeom>
        </p:spPr>
      </p:pic>
      <p:pic>
        <p:nvPicPr>
          <p:cNvPr id="7" name="صورة 6" descr="WhatsApp Image 2024-07-10 at 5.36.48 PM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47" y="0"/>
            <a:ext cx="316325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_20240715_172446_48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7321" y="875899"/>
            <a:ext cx="7209323" cy="5406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WhatsApp Image 2024-07-08 at 1.02.05 AM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WhatsApp Image 2024-06-22 at 5.33.57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A logo with people and stars&#10;&#10;Description automatically generated">
            <a:extLst>
              <a:ext uri="{FF2B5EF4-FFF2-40B4-BE49-F238E27FC236}">
                <a16:creationId xmlns:a16="http://schemas.microsoft.com/office/drawing/2014/main" xmlns="" id="{A9FBE82F-DD74-1868-82ED-D29554A24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3576" y="0"/>
            <a:ext cx="1838424" cy="1888791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73AC5D95-1473-E894-6C7D-24F132494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2781702" cy="185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016EB3-7891-47F7-961F-4D86BB181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3229"/>
            <a:ext cx="12191999" cy="744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348" y="1992046"/>
            <a:ext cx="115161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JO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" </a:t>
            </a:r>
            <a:r>
              <a:rPr lang="ar-S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تقديم محتوى الكتروني </a:t>
            </a:r>
            <a:r>
              <a:rPr lang="ar-JO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يتضمن</a:t>
            </a:r>
            <a:r>
              <a:rPr lang="ar-S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نصائح ارشادية تثقيفية حول كيفية التعامل مع الاشخاص ذوي الاعاقة القابلين للتعلم من خلال وسائل تعليمية الكترونية</a:t>
            </a:r>
            <a:r>
              <a:rPr lang="ar-JO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،</a:t>
            </a:r>
            <a:r>
              <a:rPr lang="ar-S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يتم استهداف بها </a:t>
            </a:r>
            <a:r>
              <a:rPr lang="ar-JO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عائلات</a:t>
            </a:r>
            <a:r>
              <a:rPr lang="ar-S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الأشخاص</a:t>
            </a:r>
            <a:r>
              <a:rPr lang="ar-JO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ذوي الاعاقة</a:t>
            </a:r>
            <a:r>
              <a:rPr lang="ar-S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،</a:t>
            </a:r>
            <a:r>
              <a:rPr lang="ar-JO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من خلال مواد تدريبية يتم طرحها بشكل التكوني.</a:t>
            </a: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بالإضافة لتأهيل 45 شخص من خريجي كليات التربية وتطوير قدراتهم ليكونوا قادرين</a:t>
            </a:r>
            <a:r>
              <a:rPr lang="ar-JO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r>
              <a:rPr lang="ar-S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على تقديم المحتوى الالكتروني </a:t>
            </a:r>
            <a:r>
              <a:rPr lang="ar-JO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للعائلات</a:t>
            </a:r>
            <a:r>
              <a:rPr lang="ar-S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المستفيدة.</a:t>
            </a:r>
            <a:r>
              <a:rPr lang="ar-JO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"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4929" y="862985"/>
            <a:ext cx="4028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5400" b="1" u="sng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فكرة المبادرة</a:t>
            </a:r>
            <a:r>
              <a:rPr lang="en-US" sz="5400" b="1" u="sng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AC5D95-1473-E894-6C7D-24F132494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675" y="4816287"/>
            <a:ext cx="1098558" cy="733346"/>
          </a:xfrm>
          <a:prstGeom prst="rect">
            <a:avLst/>
          </a:prstGeom>
        </p:spPr>
      </p:pic>
      <p:pic>
        <p:nvPicPr>
          <p:cNvPr id="4" name="Picture 3" descr="A logo with people and stars&#10;&#10;Description automatically generated">
            <a:extLst>
              <a:ext uri="{FF2B5EF4-FFF2-40B4-BE49-F238E27FC236}">
                <a16:creationId xmlns:a16="http://schemas.microsoft.com/office/drawing/2014/main" xmlns="" id="{A9FBE82F-DD74-1868-82ED-D29554A24F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5916" y="-15723"/>
            <a:ext cx="1786270" cy="1835209"/>
          </a:xfrm>
          <a:prstGeom prst="rect">
            <a:avLst/>
          </a:prstGeom>
        </p:spPr>
      </p:pic>
      <p:pic>
        <p:nvPicPr>
          <p:cNvPr id="10" name="Picture 9" descr="A black and yellow logo&#10;&#10;Description automatically generated">
            <a:extLst>
              <a:ext uri="{FF2B5EF4-FFF2-40B4-BE49-F238E27FC236}">
                <a16:creationId xmlns:a16="http://schemas.microsoft.com/office/drawing/2014/main" xmlns="" id="{F1402FEE-78D3-D2F2-BA54-ED5B06889D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6243" y="4252691"/>
            <a:ext cx="1838409" cy="18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23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016EB3-7891-47F7-961F-4D86BB181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3229"/>
            <a:ext cx="12191999" cy="7447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35190" y="476219"/>
            <a:ext cx="3670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5400" b="1" u="sng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الهدف العام </a:t>
            </a:r>
            <a:endParaRPr lang="en-US" sz="5400" b="1" u="sng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2DF3C-4A5A-4B58-8A3F-A3A408AA0304}"/>
              </a:ext>
            </a:extLst>
          </p:cNvPr>
          <p:cNvSpPr txBox="1"/>
          <p:nvPr/>
        </p:nvSpPr>
        <p:spPr>
          <a:xfrm>
            <a:off x="968476" y="1613431"/>
            <a:ext cx="10284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 smtClean="0">
                <a:solidFill>
                  <a:srgbClr val="002060"/>
                </a:solidFill>
                <a:cs typeface="+mj-cs"/>
              </a:rPr>
              <a:t>الوصول </a:t>
            </a:r>
            <a:r>
              <a:rPr lang="ar-JO" sz="3600" b="1" dirty="0" err="1" smtClean="0">
                <a:solidFill>
                  <a:srgbClr val="002060"/>
                </a:solidFill>
                <a:cs typeface="+mj-cs"/>
              </a:rPr>
              <a:t>الى</a:t>
            </a:r>
            <a:r>
              <a:rPr lang="ar-JO" sz="3600" b="1" dirty="0" smtClean="0">
                <a:solidFill>
                  <a:srgbClr val="002060"/>
                </a:solidFill>
                <a:cs typeface="+mj-cs"/>
              </a:rPr>
              <a:t> 100 </a:t>
            </a:r>
            <a:r>
              <a:rPr lang="ar-JO" sz="3600" b="1" dirty="0" err="1" smtClean="0">
                <a:solidFill>
                  <a:srgbClr val="002060"/>
                </a:solidFill>
                <a:cs typeface="+mj-cs"/>
              </a:rPr>
              <a:t>الف</a:t>
            </a:r>
            <a:r>
              <a:rPr lang="ar-JO" sz="3600" b="1" dirty="0" smtClean="0">
                <a:solidFill>
                  <a:srgbClr val="002060"/>
                </a:solidFill>
                <a:cs typeface="+mj-cs"/>
              </a:rPr>
              <a:t> شخص من عائلات الأشخاص ذوي </a:t>
            </a:r>
            <a:r>
              <a:rPr lang="ar-JO" sz="3600" b="1" dirty="0" err="1" smtClean="0">
                <a:solidFill>
                  <a:srgbClr val="002060"/>
                </a:solidFill>
                <a:cs typeface="+mj-cs"/>
              </a:rPr>
              <a:t>الاعاقات</a:t>
            </a:r>
            <a:r>
              <a:rPr lang="ar-JO" sz="3600" b="1" dirty="0" smtClean="0">
                <a:solidFill>
                  <a:srgbClr val="002060"/>
                </a:solidFill>
                <a:cs typeface="+mj-cs"/>
              </a:rPr>
              <a:t> القابلين للتعلم وتزويدهم بمحتوى الكتروني لتثقيفهم في كيفية التعامل مع أصحاب </a:t>
            </a:r>
            <a:r>
              <a:rPr lang="ar-JO" sz="3600" b="1" dirty="0" err="1" smtClean="0">
                <a:solidFill>
                  <a:srgbClr val="002060"/>
                </a:solidFill>
                <a:cs typeface="+mj-cs"/>
              </a:rPr>
              <a:t>الاعاقات</a:t>
            </a:r>
            <a:r>
              <a:rPr lang="ar-JO" sz="3600" b="1" dirty="0" smtClean="0">
                <a:solidFill>
                  <a:srgbClr val="002060"/>
                </a:solidFill>
                <a:cs typeface="+mj-cs"/>
              </a:rPr>
              <a:t>، </a:t>
            </a:r>
            <a:r>
              <a:rPr lang="ar-JO" sz="3600" b="1" dirty="0" err="1" smtClean="0">
                <a:solidFill>
                  <a:srgbClr val="002060"/>
                </a:solidFill>
                <a:cs typeface="+mj-cs"/>
              </a:rPr>
              <a:t>باالاضافة</a:t>
            </a:r>
            <a:r>
              <a:rPr lang="ar-JO" sz="3600" b="1" dirty="0" smtClean="0">
                <a:solidFill>
                  <a:srgbClr val="002060"/>
                </a:solidFill>
                <a:cs typeface="+mj-cs"/>
              </a:rPr>
              <a:t> لتطوير مهارات 45 شاب وشابه من خريجين تخصصات التربية ليكونوا متطوعين في كيفية </a:t>
            </a:r>
            <a:r>
              <a:rPr lang="ar-JO" sz="3600" b="1" dirty="0" err="1" smtClean="0">
                <a:solidFill>
                  <a:srgbClr val="002060"/>
                </a:solidFill>
                <a:cs typeface="+mj-cs"/>
              </a:rPr>
              <a:t>انشاء</a:t>
            </a:r>
            <a:r>
              <a:rPr lang="ar-JO" sz="3600" b="1" dirty="0" smtClean="0">
                <a:solidFill>
                  <a:srgbClr val="002060"/>
                </a:solidFill>
                <a:cs typeface="+mj-cs"/>
              </a:rPr>
              <a:t> محتوى الكتروني يستهدف كيفية التعامل مع الأشخاص ذوي الإعاقة القابلين للتعلم. </a:t>
            </a:r>
            <a:r>
              <a:rPr lang="ar-JO" sz="3600" b="1" dirty="0" smtClean="0">
                <a:solidFill>
                  <a:srgbClr val="002060"/>
                </a:solidFill>
                <a:cs typeface="+mj-cs"/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11" y="4994597"/>
            <a:ext cx="1428153" cy="953368"/>
          </a:xfrm>
          <a:prstGeom prst="rect">
            <a:avLst/>
          </a:prstGeom>
        </p:spPr>
      </p:pic>
      <p:pic>
        <p:nvPicPr>
          <p:cNvPr id="11" name="Picture 5" descr="A logo with people and stars&#10;&#10;Description automatically generated">
            <a:extLst>
              <a:ext uri="{FF2B5EF4-FFF2-40B4-BE49-F238E27FC236}">
                <a16:creationId xmlns:a16="http://schemas.microsoft.com/office/drawing/2014/main" xmlns="" id="{A0ACFC63-A9E3-6F19-D6C8-C1619AB13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7641" y="0"/>
            <a:ext cx="1904221" cy="1665171"/>
          </a:xfrm>
          <a:prstGeom prst="rect">
            <a:avLst/>
          </a:prstGeom>
        </p:spPr>
      </p:pic>
      <p:pic>
        <p:nvPicPr>
          <p:cNvPr id="12" name="Picture 7" descr="A black and yellow logo&#10;&#10;Description automatically generated">
            <a:extLst>
              <a:ext uri="{FF2B5EF4-FFF2-40B4-BE49-F238E27FC236}">
                <a16:creationId xmlns:a16="http://schemas.microsoft.com/office/drawing/2014/main" xmlns="" id="{4EB356ED-3D37-B901-54D9-45474DA91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2428" y="4629752"/>
            <a:ext cx="2389978" cy="14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2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016EB3-7891-47F7-961F-4D86BB181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3229"/>
            <a:ext cx="12191999" cy="7447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92837" y="543993"/>
            <a:ext cx="3270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8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الأهداف</a:t>
            </a:r>
            <a:r>
              <a:rPr lang="ar-JO" sz="3200" b="1" u="sng" dirty="0">
                <a:solidFill>
                  <a:srgbClr val="00B050"/>
                </a:solidFill>
                <a:cs typeface="+mj-cs"/>
              </a:rPr>
              <a:t> </a:t>
            </a:r>
            <a:r>
              <a:rPr lang="ar-JO" sz="44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الفرعية</a:t>
            </a:r>
            <a:endParaRPr lang="en-US" sz="48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433" y="2393944"/>
            <a:ext cx="1112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>
                <a:cs typeface="+mj-cs"/>
              </a:rPr>
              <a:t> </a:t>
            </a:r>
            <a:endParaRPr lang="en-US" sz="2400" dirty="0">
              <a:cs typeface="+mj-cs"/>
            </a:endParaRPr>
          </a:p>
          <a:p>
            <a:pPr algn="r"/>
            <a:endParaRPr lang="en-US" sz="2400" dirty="0">
              <a:cs typeface="+mj-cs"/>
            </a:endParaRPr>
          </a:p>
        </p:txBody>
      </p:sp>
      <p:graphicFrame>
        <p:nvGraphicFramePr>
          <p:cNvPr id="9" name="رسم تخطيطي 8">
            <a:extLst>
              <a:ext uri="{FF2B5EF4-FFF2-40B4-BE49-F238E27FC236}">
                <a16:creationId xmlns:a16="http://schemas.microsoft.com/office/drawing/2014/main" xmlns="" id="{4DFF7C7B-CDB5-400B-A0FD-AEF48E1CE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91727"/>
              </p:ext>
            </p:extLst>
          </p:nvPr>
        </p:nvGraphicFramePr>
        <p:xfrm>
          <a:off x="619433" y="1494503"/>
          <a:ext cx="11031793" cy="4643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43" y="4888719"/>
            <a:ext cx="1952171" cy="1059694"/>
          </a:xfrm>
          <a:prstGeom prst="rect">
            <a:avLst/>
          </a:prstGeom>
        </p:spPr>
      </p:pic>
      <p:pic>
        <p:nvPicPr>
          <p:cNvPr id="11" name="Picture 5" descr="A logo with people and stars&#10;&#10;Description automatically generated">
            <a:extLst>
              <a:ext uri="{FF2B5EF4-FFF2-40B4-BE49-F238E27FC236}">
                <a16:creationId xmlns:a16="http://schemas.microsoft.com/office/drawing/2014/main" xmlns="" id="{A0ACFC63-A9E3-6F19-D6C8-C1619AB13D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7641" y="0"/>
            <a:ext cx="1904221" cy="1299411"/>
          </a:xfrm>
          <a:prstGeom prst="rect">
            <a:avLst/>
          </a:prstGeom>
        </p:spPr>
      </p:pic>
      <p:pic>
        <p:nvPicPr>
          <p:cNvPr id="12" name="Picture 7" descr="A black and yellow logo&#10;&#10;Description automatically generated">
            <a:extLst>
              <a:ext uri="{FF2B5EF4-FFF2-40B4-BE49-F238E27FC236}">
                <a16:creationId xmlns:a16="http://schemas.microsoft.com/office/drawing/2014/main" xmlns="" id="{4EB356ED-3D37-B901-54D9-45474DA919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2428" y="4273618"/>
            <a:ext cx="2389978" cy="14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7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016EB3-7891-47F7-961F-4D86BB181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3229"/>
            <a:ext cx="12191999" cy="744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59268"/>
            <a:ext cx="1219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endParaRPr lang="ar-JO" sz="20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392203" y="291786"/>
            <a:ext cx="44453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4800" b="1" dirty="0" smtClean="0">
                <a:solidFill>
                  <a:srgbClr val="002060"/>
                </a:solidFill>
                <a:latin typeface="Arial Black" pitchFamily="34" charset="0"/>
                <a:cs typeface="+mj-cs"/>
              </a:rPr>
              <a:t>الفئة المستهدفة وكيفية الوصول </a:t>
            </a:r>
            <a:r>
              <a:rPr lang="ar-JO" sz="4800" b="1" dirty="0" err="1" smtClean="0">
                <a:solidFill>
                  <a:srgbClr val="002060"/>
                </a:solidFill>
                <a:latin typeface="Arial Black" pitchFamily="34" charset="0"/>
                <a:cs typeface="+mj-cs"/>
              </a:rPr>
              <a:t>اليها</a:t>
            </a:r>
            <a:endParaRPr lang="en-US" sz="48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67" y="4905144"/>
            <a:ext cx="1428153" cy="953368"/>
          </a:xfrm>
          <a:prstGeom prst="rect">
            <a:avLst/>
          </a:prstGeom>
        </p:spPr>
      </p:pic>
      <p:pic>
        <p:nvPicPr>
          <p:cNvPr id="7" name="Picture 5" descr="A logo with people and stars&#10;&#10;Description automatically generated">
            <a:extLst>
              <a:ext uri="{FF2B5EF4-FFF2-40B4-BE49-F238E27FC236}">
                <a16:creationId xmlns:a16="http://schemas.microsoft.com/office/drawing/2014/main" xmlns="" id="{A0ACFC63-A9E3-6F19-D6C8-C1619AB13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7641" y="0"/>
            <a:ext cx="1904221" cy="1665171"/>
          </a:xfrm>
          <a:prstGeom prst="rect">
            <a:avLst/>
          </a:prstGeom>
        </p:spPr>
      </p:pic>
      <p:pic>
        <p:nvPicPr>
          <p:cNvPr id="8" name="Picture 7" descr="A black and yellow logo&#10;&#10;Description automatically generated">
            <a:extLst>
              <a:ext uri="{FF2B5EF4-FFF2-40B4-BE49-F238E27FC236}">
                <a16:creationId xmlns:a16="http://schemas.microsoft.com/office/drawing/2014/main" xmlns="" id="{4EB356ED-3D37-B901-54D9-45474DA91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2428" y="4629752"/>
            <a:ext cx="2389978" cy="1414913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760396" y="2027583"/>
            <a:ext cx="4343221" cy="2472815"/>
            <a:chOff x="585678" y="0"/>
            <a:chExt cx="3571327" cy="2142796"/>
          </a:xfrm>
        </p:grpSpPr>
        <p:sp>
          <p:nvSpPr>
            <p:cNvPr id="16" name="مستطيل 15"/>
            <p:cNvSpPr/>
            <p:nvPr/>
          </p:nvSpPr>
          <p:spPr>
            <a:xfrm>
              <a:off x="585678" y="0"/>
              <a:ext cx="3571327" cy="214279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مستطيل 16"/>
            <p:cNvSpPr/>
            <p:nvPr/>
          </p:nvSpPr>
          <p:spPr>
            <a:xfrm>
              <a:off x="585678" y="0"/>
              <a:ext cx="3571327" cy="214279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خريجي كليات التربية \ من خلال عمل نموذج </a:t>
              </a:r>
              <a:r>
                <a:rPr lang="ar-SA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قوقل</a:t>
              </a:r>
              <a:r>
                <a:rPr lang="ar-SA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يتم نشره على مواقع التواصل الاجتماعي</a:t>
              </a:r>
              <a:r>
                <a:rPr lang="ar-JO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6660682" y="1967948"/>
            <a:ext cx="4427621" cy="25366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JO" sz="2400" dirty="0" smtClean="0"/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JO" sz="2400" dirty="0" smtClean="0"/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JO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عائلات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الأشخاص ذوي الإعاقة القابلين للتعليم \ من خلال صفحات مواقع التواصل الاجتماعي واليات الترويج المتاحة عليها</a:t>
            </a:r>
            <a:r>
              <a:rPr lang="ar-SA" sz="2400" dirty="0" smtClean="0"/>
              <a:t>.</a:t>
            </a:r>
            <a:endParaRPr lang="en-US" sz="2400" dirty="0" smtClean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JO" sz="2400" b="1" i="0" kern="1200" dirty="0">
              <a:solidFill>
                <a:srgbClr val="002060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</p:spTree>
    <p:extLst>
      <p:ext uri="{BB962C8B-B14F-4D97-AF65-F5344CB8AC3E}">
        <p14:creationId xmlns:p14="http://schemas.microsoft.com/office/powerpoint/2010/main" xmlns="" val="28430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016EB3-7891-47F7-961F-4D86BB181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3229"/>
            <a:ext cx="12191999" cy="74477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CC7E3667-0212-4185-AEB9-F49A54316E8F}"/>
              </a:ext>
            </a:extLst>
          </p:cNvPr>
          <p:cNvSpPr txBox="1"/>
          <p:nvPr/>
        </p:nvSpPr>
        <p:spPr>
          <a:xfrm>
            <a:off x="260150" y="1651819"/>
            <a:ext cx="11619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r-JO" sz="2400" dirty="0">
              <a:solidFill>
                <a:srgbClr val="002060"/>
              </a:solidFill>
            </a:endParaRPr>
          </a:p>
          <a:p>
            <a:pPr algn="ctr"/>
            <a:endParaRPr lang="ar-JO" sz="2400" dirty="0">
              <a:solidFill>
                <a:srgbClr val="002060"/>
              </a:solidFill>
            </a:endParaRPr>
          </a:p>
          <a:p>
            <a:pPr algn="ctr"/>
            <a:endParaRPr lang="ar-JO" sz="24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33098"/>
            <a:ext cx="1538284" cy="1059694"/>
          </a:xfrm>
          <a:prstGeom prst="rect">
            <a:avLst/>
          </a:prstGeom>
        </p:spPr>
      </p:pic>
      <p:pic>
        <p:nvPicPr>
          <p:cNvPr id="10" name="Picture 5" descr="A logo with people and stars&#10;&#10;Description automatically generated">
            <a:extLst>
              <a:ext uri="{FF2B5EF4-FFF2-40B4-BE49-F238E27FC236}">
                <a16:creationId xmlns:a16="http://schemas.microsoft.com/office/drawing/2014/main" xmlns="" id="{A0ACFC63-A9E3-6F19-D6C8-C1619AB13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2020" y="0"/>
            <a:ext cx="1904221" cy="1299411"/>
          </a:xfrm>
          <a:prstGeom prst="rect">
            <a:avLst/>
          </a:prstGeom>
        </p:spPr>
      </p:pic>
      <p:pic>
        <p:nvPicPr>
          <p:cNvPr id="11" name="Picture 7" descr="A black and yellow logo&#10;&#10;Description automatically generated">
            <a:extLst>
              <a:ext uri="{FF2B5EF4-FFF2-40B4-BE49-F238E27FC236}">
                <a16:creationId xmlns:a16="http://schemas.microsoft.com/office/drawing/2014/main" xmlns="" id="{4EB356ED-3D37-B901-54D9-45474DA91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2022" y="4254367"/>
            <a:ext cx="2389978" cy="1460258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8239225" y="289378"/>
            <a:ext cx="3397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4400" b="1" u="sng" dirty="0" smtClean="0">
                <a:solidFill>
                  <a:srgbClr val="002060"/>
                </a:solidFill>
                <a:latin typeface="Arial Black" pitchFamily="34" charset="0"/>
                <a:cs typeface="+mj-cs"/>
              </a:rPr>
              <a:t>الأنشطة</a:t>
            </a:r>
            <a:endParaRPr lang="en-US" sz="4400" b="1" u="sng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949440" y="1328286"/>
            <a:ext cx="3599848" cy="20405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JO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إعادة </a:t>
            </a:r>
            <a:r>
              <a:rPr lang="ar-EG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تنشيط صفحة المبادرة من خلال استخدام التمويل الالكتروني ونشر محتوى وفكرة المبادرة</a:t>
            </a:r>
            <a:endParaRPr lang="ar-JO" sz="2400" b="1" i="0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208295" y="3840480"/>
            <a:ext cx="3657600" cy="17421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JO" sz="2400" dirty="0" smtClean="0"/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تصميم نموذج الكتروني ونشره على صفحة المبادرة </a:t>
            </a:r>
            <a:r>
              <a:rPr lang="ar-EG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لاستقطاب </a:t>
            </a:r>
            <a:r>
              <a:rPr lang="ar-EG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الفئة المستهدفة من خريجي كليات التربية</a:t>
            </a:r>
            <a:r>
              <a:rPr lang="ar-EG" sz="2400" dirty="0" smtClean="0"/>
              <a:t>.</a:t>
            </a:r>
            <a:endParaRPr lang="ar-JO" sz="2400" b="1" i="0" kern="1200" dirty="0">
              <a:solidFill>
                <a:srgbClr val="002060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  <p:sp>
        <p:nvSpPr>
          <p:cNvPr id="15" name="مستطيل 14"/>
          <p:cNvSpPr/>
          <p:nvPr/>
        </p:nvSpPr>
        <p:spPr>
          <a:xfrm>
            <a:off x="1675777" y="3793539"/>
            <a:ext cx="3541116" cy="18179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JO" sz="2400" dirty="0" smtClean="0"/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JO" sz="2400" dirty="0" smtClean="0"/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إنشاء </a:t>
            </a:r>
            <a:r>
              <a:rPr lang="ar-EG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المحتوى </a:t>
            </a:r>
            <a:r>
              <a:rPr lang="ar-EG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الالكتروني ونشره </a:t>
            </a:r>
            <a:r>
              <a:rPr lang="ar-EG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وتمويله.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JO" sz="2400" b="1" i="0" kern="1200" dirty="0">
              <a:solidFill>
                <a:srgbClr val="002060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  <p:sp>
        <p:nvSpPr>
          <p:cNvPr id="16" name="مستطيل 15"/>
          <p:cNvSpPr/>
          <p:nvPr/>
        </p:nvSpPr>
        <p:spPr>
          <a:xfrm>
            <a:off x="760396" y="1270534"/>
            <a:ext cx="4186989" cy="19154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JO" sz="2400" dirty="0" smtClean="0"/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JO" sz="2400" dirty="0" smtClean="0"/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تطوير قدرات الفئة المستهدفة من خرجي كليات التربية على كيفية تقديم محتوى الكتروني يتناسب مع </a:t>
            </a:r>
            <a:r>
              <a:rPr lang="ar-EG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أهدف </a:t>
            </a:r>
            <a:r>
              <a:rPr lang="ar-EG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المبادرة.</a:t>
            </a:r>
            <a:r>
              <a:rPr lang="ar-SA" sz="2400" dirty="0" smtClean="0"/>
              <a:t>.</a:t>
            </a:r>
            <a:endParaRPr lang="en-US" sz="2400" dirty="0" smtClean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JO" sz="2400" b="1" i="0" kern="1200" dirty="0">
              <a:solidFill>
                <a:srgbClr val="002060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</p:spTree>
    <p:extLst>
      <p:ext uri="{BB962C8B-B14F-4D97-AF65-F5344CB8AC3E}">
        <p14:creationId xmlns:p14="http://schemas.microsoft.com/office/powerpoint/2010/main" xmlns="" val="22599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016EB3-7891-47F7-961F-4D86BB181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3229"/>
            <a:ext cx="12191999" cy="74477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CC7E3667-0212-4185-AEB9-F49A54316E8F}"/>
              </a:ext>
            </a:extLst>
          </p:cNvPr>
          <p:cNvSpPr txBox="1"/>
          <p:nvPr/>
        </p:nvSpPr>
        <p:spPr>
          <a:xfrm>
            <a:off x="260150" y="1651819"/>
            <a:ext cx="11619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r-JO" sz="2400" dirty="0">
              <a:solidFill>
                <a:srgbClr val="002060"/>
              </a:solidFill>
            </a:endParaRPr>
          </a:p>
          <a:p>
            <a:pPr algn="ctr"/>
            <a:endParaRPr lang="ar-JO" sz="2400" dirty="0">
              <a:solidFill>
                <a:srgbClr val="002060"/>
              </a:solidFill>
            </a:endParaRPr>
          </a:p>
          <a:p>
            <a:pPr algn="ctr"/>
            <a:endParaRPr lang="ar-JO" sz="24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33098"/>
            <a:ext cx="1538284" cy="1059694"/>
          </a:xfrm>
          <a:prstGeom prst="rect">
            <a:avLst/>
          </a:prstGeom>
        </p:spPr>
      </p:pic>
      <p:pic>
        <p:nvPicPr>
          <p:cNvPr id="10" name="Picture 5" descr="A logo with people and stars&#10;&#10;Description automatically generated">
            <a:extLst>
              <a:ext uri="{FF2B5EF4-FFF2-40B4-BE49-F238E27FC236}">
                <a16:creationId xmlns:a16="http://schemas.microsoft.com/office/drawing/2014/main" xmlns="" id="{A0ACFC63-A9E3-6F19-D6C8-C1619AB13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2020" y="0"/>
            <a:ext cx="1904221" cy="1299411"/>
          </a:xfrm>
          <a:prstGeom prst="rect">
            <a:avLst/>
          </a:prstGeom>
        </p:spPr>
      </p:pic>
      <p:pic>
        <p:nvPicPr>
          <p:cNvPr id="11" name="Picture 7" descr="A black and yellow logo&#10;&#10;Description automatically generated">
            <a:extLst>
              <a:ext uri="{FF2B5EF4-FFF2-40B4-BE49-F238E27FC236}">
                <a16:creationId xmlns:a16="http://schemas.microsoft.com/office/drawing/2014/main" xmlns="" id="{4EB356ED-3D37-B901-54D9-45474DA91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2022" y="4254367"/>
            <a:ext cx="2389978" cy="1460258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7777213" y="289378"/>
            <a:ext cx="3859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4400" b="1" u="sng" dirty="0" smtClean="0">
                <a:solidFill>
                  <a:srgbClr val="002060"/>
                </a:solidFill>
                <a:latin typeface="Arial Black" pitchFamily="34" charset="0"/>
                <a:cs typeface="+mj-cs"/>
              </a:rPr>
              <a:t>المخرجات</a:t>
            </a:r>
            <a:r>
              <a:rPr lang="ar-SA" sz="4400" b="1" u="sng" dirty="0" smtClean="0"/>
              <a:t> المتوقعة</a:t>
            </a:r>
            <a:endParaRPr lang="en-US" sz="4400" b="1" u="sng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699183" y="1376413"/>
            <a:ext cx="4283242" cy="20405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وجود صفحة خاصة بالمبادرة على </a:t>
            </a:r>
            <a:r>
              <a:rPr lang="ar-JO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تطبيق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الفيس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بوك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وتحتوي على تصميمات جاهزة تُحاكي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فكرة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المبادرة وتكون ممولة بشكل مستمر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304547" y="3869356"/>
            <a:ext cx="3782730" cy="17421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وجود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محتوى الكتروني ذو تصميم عصري علمي يخدم </a:t>
            </a:r>
            <a:r>
              <a:rPr lang="ar-SA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الفىة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المستهدف ويحقق طموحهم في التعلم.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675777" y="3793539"/>
            <a:ext cx="3849124" cy="18179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JO" sz="2400" dirty="0" smtClean="0"/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الوصول إلى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١٠٠ </a:t>
            </a:r>
            <a:r>
              <a:rPr lang="ar-SA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الف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شخص عبر مواقع التواصل الاجتماعي من الفئة المستهدفة</a:t>
            </a:r>
            <a:endParaRPr lang="ar-JO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  <p:sp>
        <p:nvSpPr>
          <p:cNvPr id="16" name="مستطيل 15"/>
          <p:cNvSpPr/>
          <p:nvPr/>
        </p:nvSpPr>
        <p:spPr>
          <a:xfrm>
            <a:off x="818148" y="1366787"/>
            <a:ext cx="4427620" cy="19154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JO" sz="2400" dirty="0" smtClean="0"/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وجود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قاعدة بيانات تحتوي على ٤٥ شخص متطوع من خريجي تخصصات التربية وجاهزون لتقديم محتوى الكتروني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لأسر الأشخاص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ذوي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الإعاقة</a:t>
            </a:r>
            <a:endParaRPr lang="ar-JO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</p:spTree>
    <p:extLst>
      <p:ext uri="{BB962C8B-B14F-4D97-AF65-F5344CB8AC3E}">
        <p14:creationId xmlns:p14="http://schemas.microsoft.com/office/powerpoint/2010/main" xmlns="" val="22599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Screenshot_20240715_172333_Face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966" y="0"/>
            <a:ext cx="64008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A logo with people and stars&#10;&#10;Description automatically generated">
            <a:extLst>
              <a:ext uri="{FF2B5EF4-FFF2-40B4-BE49-F238E27FC236}">
                <a16:creationId xmlns:a16="http://schemas.microsoft.com/office/drawing/2014/main" xmlns="" id="{A9FBE82F-DD74-1868-82ED-D29554A24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3576" y="0"/>
            <a:ext cx="1838424" cy="1888791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73AC5D95-1473-E894-6C7D-24F132494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2781702" cy="185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331</Words>
  <Application>Microsoft Office PowerPoint</Application>
  <PresentationFormat>مخصص</PresentationFormat>
  <Paragraphs>37</Paragraphs>
  <Slides>15</Slides>
  <Notes>1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1_Office Theme</vt:lpstr>
      <vt:lpstr>مبادرة شمعة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Muckenfuß</dc:creator>
  <cp:lastModifiedBy>Malak</cp:lastModifiedBy>
  <cp:revision>122</cp:revision>
  <dcterms:created xsi:type="dcterms:W3CDTF">2019-12-01T11:52:11Z</dcterms:created>
  <dcterms:modified xsi:type="dcterms:W3CDTF">2024-07-15T14:57:09Z</dcterms:modified>
</cp:coreProperties>
</file>