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iro" panose="020B0604020202020204" charset="-78"/>
      <p:regular r:id="rId18"/>
    </p:embeddedFont>
    <p:embeddedFont>
      <p:font typeface="Cairo Bold" panose="020B0604020202020204" charset="-78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roid Arabic Kufi Bold" panose="020B0604020202020204" charset="0"/>
      <p:regular r:id="rId24"/>
    </p:embeddedFont>
    <p:embeddedFont>
      <p:font typeface="Tajawal" panose="020B0604020202020204" charset="-78"/>
      <p:regular r:id="rId25"/>
    </p:embeddedFont>
    <p:embeddedFont>
      <p:font typeface="Tajawal Bold" panose="020B0604020202020204" charset="-78"/>
      <p:regular r:id="rId26"/>
    </p:embeddedFont>
    <p:embeddedFont>
      <p:font typeface="Tajawal Medium" panose="020B0604020202020204" charset="-78"/>
      <p:regular r:id="rId27"/>
    </p:embeddedFont>
    <p:embeddedFont>
      <p:font typeface="Tajawal Ultra-Bold" panose="020B0604020202020204" charset="-78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130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800000">
            <a:off x="-3460091" y="-9629493"/>
            <a:ext cx="13539959" cy="11726869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1550670" y="0"/>
                  </a:moveTo>
                  <a:lnTo>
                    <a:pt x="4652010" y="0"/>
                  </a:lnTo>
                  <a:lnTo>
                    <a:pt x="6202680" y="2686050"/>
                  </a:lnTo>
                  <a:lnTo>
                    <a:pt x="4652010" y="5372100"/>
                  </a:lnTo>
                  <a:lnTo>
                    <a:pt x="1550670" y="5372100"/>
                  </a:lnTo>
                  <a:lnTo>
                    <a:pt x="0" y="2686050"/>
                  </a:lnTo>
                  <a:lnTo>
                    <a:pt x="155067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738829" y="2097376"/>
            <a:ext cx="9882829" cy="8558084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8430" r="-1843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10800000">
            <a:off x="6704894" y="-4590474"/>
            <a:ext cx="15443715" cy="13375700"/>
            <a:chOff x="0" y="0"/>
            <a:chExt cx="6202680" cy="5372100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1550670" y="0"/>
                  </a:moveTo>
                  <a:lnTo>
                    <a:pt x="4652010" y="0"/>
                  </a:lnTo>
                  <a:lnTo>
                    <a:pt x="6202680" y="2686050"/>
                  </a:lnTo>
                  <a:lnTo>
                    <a:pt x="4652010" y="5372100"/>
                  </a:lnTo>
                  <a:lnTo>
                    <a:pt x="1550670" y="5372100"/>
                  </a:lnTo>
                  <a:lnTo>
                    <a:pt x="0" y="2686050"/>
                  </a:lnTo>
                  <a:lnTo>
                    <a:pt x="155067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5939741" y="0"/>
            <a:ext cx="3000390" cy="2511315"/>
          </a:xfrm>
          <a:custGeom>
            <a:avLst/>
            <a:gdLst/>
            <a:ahLst/>
            <a:cxnLst/>
            <a:rect l="l" t="t" r="r" b="b"/>
            <a:pathLst>
              <a:path w="3000390" h="2511315">
                <a:moveTo>
                  <a:pt x="0" y="0"/>
                </a:moveTo>
                <a:lnTo>
                  <a:pt x="3000389" y="0"/>
                </a:lnTo>
                <a:lnTo>
                  <a:pt x="3000389" y="2511315"/>
                </a:lnTo>
                <a:lnTo>
                  <a:pt x="0" y="2511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60929" y="-541098"/>
            <a:ext cx="3019362" cy="2770545"/>
          </a:xfrm>
          <a:custGeom>
            <a:avLst/>
            <a:gdLst/>
            <a:ahLst/>
            <a:cxnLst/>
            <a:rect l="l" t="t" r="r" b="b"/>
            <a:pathLst>
              <a:path w="3019362" h="2770545">
                <a:moveTo>
                  <a:pt x="0" y="0"/>
                </a:moveTo>
                <a:lnTo>
                  <a:pt x="3019362" y="0"/>
                </a:lnTo>
                <a:lnTo>
                  <a:pt x="3019362" y="2770545"/>
                </a:lnTo>
                <a:lnTo>
                  <a:pt x="0" y="2770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083868" y="3169216"/>
            <a:ext cx="8356067" cy="280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0320"/>
              </a:lnSpc>
            </a:pPr>
            <a:r>
              <a:rPr lang="ar-EG" sz="8600">
                <a:solidFill>
                  <a:srgbClr val="1836B2"/>
                </a:solidFill>
                <a:latin typeface="Tajawal Ultra-Bold"/>
                <a:ea typeface="Tajawal Ultra-Bold"/>
                <a:cs typeface="Tajawal Ultra-Bold"/>
                <a:sym typeface="Tajawal Ultra-Bold"/>
                <a:rtl/>
              </a:rPr>
              <a:t>وين بدك بندلك لخدمتك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47832" y="429648"/>
            <a:ext cx="13554799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9799"/>
              </a:lnSpc>
              <a:spcBef>
                <a:spcPct val="0"/>
              </a:spcBef>
            </a:pPr>
            <a:r>
              <a:rPr lang="ar-EG" sz="6999" dirty="0">
                <a:solidFill>
                  <a:srgbClr val="1836B2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مؤشرات الاداء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886262" y="4747843"/>
            <a:ext cx="7033243" cy="2164684"/>
            <a:chOff x="0" y="0"/>
            <a:chExt cx="9377658" cy="2886245"/>
          </a:xfrm>
        </p:grpSpPr>
        <p:sp>
          <p:nvSpPr>
            <p:cNvPr id="4" name="TextBox 4"/>
            <p:cNvSpPr txBox="1"/>
            <p:nvPr/>
          </p:nvSpPr>
          <p:spPr>
            <a:xfrm>
              <a:off x="0" y="-123825"/>
              <a:ext cx="9377658" cy="2155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4200"/>
                </a:lnSpc>
              </a:pPr>
              <a:r>
                <a:rPr lang="ar-EG" sz="3000">
                  <a:solidFill>
                    <a:srgbClr val="1836B2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- نسبة المواطنين الذين تم توعيتهم بدليل الخدمات و الخدمات المقدمة من البلدية .</a:t>
              </a:r>
            </a:p>
            <a:p>
              <a:pPr algn="r" rtl="1">
                <a:lnSpc>
                  <a:spcPts val="4200"/>
                </a:lnSpc>
              </a:pPr>
              <a:endParaRPr lang="ar-EG" sz="3000">
                <a:solidFill>
                  <a:srgbClr val="1836B2"/>
                </a:solidFill>
                <a:latin typeface="Tajawal Bold"/>
                <a:ea typeface="Tajawal Bold"/>
                <a:cs typeface="Tajawal Bold"/>
                <a:sym typeface="Tajawal Bold"/>
                <a:rtl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51151"/>
              <a:ext cx="9377658" cy="456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27853" y="4747843"/>
            <a:ext cx="6113300" cy="2698084"/>
            <a:chOff x="0" y="0"/>
            <a:chExt cx="8151066" cy="3597445"/>
          </a:xfrm>
        </p:grpSpPr>
        <p:sp>
          <p:nvSpPr>
            <p:cNvPr id="7" name="TextBox 7"/>
            <p:cNvSpPr txBox="1"/>
            <p:nvPr/>
          </p:nvSpPr>
          <p:spPr>
            <a:xfrm>
              <a:off x="0" y="-123825"/>
              <a:ext cx="8151066" cy="2867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4200"/>
                </a:lnSpc>
              </a:pPr>
              <a:r>
                <a:rPr lang="ar-EG" sz="3000">
                  <a:solidFill>
                    <a:srgbClr val="1836B2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- نسبة الانخفاض في الشكاوي المتعلقة بعدم المعرفة بإجراءات الخدمة .</a:t>
              </a:r>
            </a:p>
            <a:p>
              <a:pPr algn="r" rtl="1">
                <a:lnSpc>
                  <a:spcPts val="4200"/>
                </a:lnSpc>
              </a:pPr>
              <a:endParaRPr lang="ar-EG" sz="3000">
                <a:solidFill>
                  <a:srgbClr val="1836B2"/>
                </a:solidFill>
                <a:latin typeface="Tajawal Bold"/>
                <a:ea typeface="Tajawal Bold"/>
                <a:cs typeface="Tajawal Bold"/>
                <a:sym typeface="Tajawal Bold"/>
                <a:rtl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062351"/>
              <a:ext cx="8151066" cy="456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450363" y="3236889"/>
            <a:ext cx="1233950" cy="1068716"/>
            <a:chOff x="0" y="0"/>
            <a:chExt cx="1645266" cy="1424954"/>
          </a:xfrm>
        </p:grpSpPr>
        <p:grpSp>
          <p:nvGrpSpPr>
            <p:cNvPr id="10" name="Group 10"/>
            <p:cNvGrpSpPr/>
            <p:nvPr/>
          </p:nvGrpSpPr>
          <p:grpSpPr>
            <a:xfrm rot="10800000">
              <a:off x="0" y="0"/>
              <a:ext cx="1645266" cy="1424954"/>
              <a:chOff x="0" y="0"/>
              <a:chExt cx="6202680" cy="5372100"/>
            </a:xfrm>
          </p:grpSpPr>
          <p:sp>
            <p:nvSpPr>
              <p:cNvPr id="11" name="Freeform 11"/>
              <p:cNvSpPr/>
              <p:nvPr/>
            </p:nvSpPr>
            <p:spPr>
              <a:xfrm flipH="1"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1550670" y="0"/>
                    </a:moveTo>
                    <a:lnTo>
                      <a:pt x="4652010" y="0"/>
                    </a:lnTo>
                    <a:lnTo>
                      <a:pt x="6202680" y="2686050"/>
                    </a:lnTo>
                    <a:lnTo>
                      <a:pt x="4652010" y="5372100"/>
                    </a:lnTo>
                    <a:lnTo>
                      <a:pt x="1550670" y="5372100"/>
                    </a:lnTo>
                    <a:lnTo>
                      <a:pt x="0" y="2686050"/>
                    </a:lnTo>
                    <a:lnTo>
                      <a:pt x="1550670" y="0"/>
                    </a:ln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362053" y="157910"/>
              <a:ext cx="921160" cy="956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FFFFFF"/>
                  </a:solidFill>
                  <a:latin typeface="Tajawal Bold"/>
                  <a:ea typeface="Tajawal Bold"/>
                  <a:cs typeface="Tajawal Bold"/>
                  <a:sym typeface="Tajawal Bold"/>
                </a:rPr>
                <a:t>01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543796" y="3236889"/>
            <a:ext cx="1233950" cy="1068716"/>
            <a:chOff x="0" y="0"/>
            <a:chExt cx="1645266" cy="1424954"/>
          </a:xfrm>
        </p:grpSpPr>
        <p:grpSp>
          <p:nvGrpSpPr>
            <p:cNvPr id="14" name="Group 14"/>
            <p:cNvGrpSpPr/>
            <p:nvPr/>
          </p:nvGrpSpPr>
          <p:grpSpPr>
            <a:xfrm rot="10800000">
              <a:off x="0" y="0"/>
              <a:ext cx="1645266" cy="1424954"/>
              <a:chOff x="0" y="0"/>
              <a:chExt cx="6202680" cy="5372100"/>
            </a:xfrm>
          </p:grpSpPr>
          <p:sp>
            <p:nvSpPr>
              <p:cNvPr id="15" name="Freeform 15"/>
              <p:cNvSpPr/>
              <p:nvPr/>
            </p:nvSpPr>
            <p:spPr>
              <a:xfrm flipH="1"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1550670" y="0"/>
                    </a:moveTo>
                    <a:lnTo>
                      <a:pt x="4652010" y="0"/>
                    </a:lnTo>
                    <a:lnTo>
                      <a:pt x="6202680" y="2686050"/>
                    </a:lnTo>
                    <a:lnTo>
                      <a:pt x="4652010" y="5372100"/>
                    </a:lnTo>
                    <a:lnTo>
                      <a:pt x="1550670" y="5372100"/>
                    </a:lnTo>
                    <a:lnTo>
                      <a:pt x="0" y="2686050"/>
                    </a:lnTo>
                    <a:lnTo>
                      <a:pt x="1550670" y="0"/>
                    </a:ln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362053" y="157910"/>
              <a:ext cx="921160" cy="956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FFFFFF"/>
                  </a:solidFill>
                  <a:latin typeface="Tajawal Bold"/>
                  <a:ea typeface="Tajawal Bold"/>
                  <a:cs typeface="Tajawal Bold"/>
                  <a:sym typeface="Tajawal Bold"/>
                </a:rPr>
                <a:t>02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992880" y="9305925"/>
            <a:ext cx="19280880" cy="1312977"/>
            <a:chOff x="0" y="0"/>
            <a:chExt cx="25707840" cy="1750636"/>
          </a:xfrm>
        </p:grpSpPr>
        <p:grpSp>
          <p:nvGrpSpPr>
            <p:cNvPr id="18" name="Group 18"/>
            <p:cNvGrpSpPr/>
            <p:nvPr/>
          </p:nvGrpSpPr>
          <p:grpSpPr>
            <a:xfrm rot="-5400000">
              <a:off x="10831345" y="-10831345"/>
              <a:ext cx="1750636" cy="23413325"/>
              <a:chOff x="0" y="0"/>
              <a:chExt cx="3130550" cy="41868551"/>
            </a:xfrm>
          </p:grpSpPr>
          <p:sp>
            <p:nvSpPr>
              <p:cNvPr id="19" name="Freeform 19"/>
              <p:cNvSpPr/>
              <p:nvPr/>
            </p:nvSpPr>
            <p:spPr>
              <a:xfrm flipH="1"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3130550" y="1123950"/>
                    </a:moveTo>
                    <a:lnTo>
                      <a:pt x="3130550" y="41868551"/>
                    </a:lnTo>
                    <a:lnTo>
                      <a:pt x="0" y="418685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sp>
          <p:nvSpPr>
            <p:cNvPr id="20" name="Freeform 20"/>
            <p:cNvSpPr/>
            <p:nvPr/>
          </p:nvSpPr>
          <p:spPr>
            <a:xfrm flipH="1">
              <a:off x="22641752" y="0"/>
              <a:ext cx="3066088" cy="1750636"/>
            </a:xfrm>
            <a:custGeom>
              <a:avLst/>
              <a:gdLst/>
              <a:ahLst/>
              <a:cxnLst/>
              <a:rect l="l" t="t" r="r" b="b"/>
              <a:pathLst>
                <a:path w="3066088" h="1750636">
                  <a:moveTo>
                    <a:pt x="3066088" y="0"/>
                  </a:moveTo>
                  <a:lnTo>
                    <a:pt x="0" y="0"/>
                  </a:lnTo>
                  <a:lnTo>
                    <a:pt x="0" y="1750636"/>
                  </a:lnTo>
                  <a:lnTo>
                    <a:pt x="3066088" y="1750636"/>
                  </a:lnTo>
                  <a:lnTo>
                    <a:pt x="3066088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51576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13505" y="5143500"/>
            <a:ext cx="7520656" cy="6512549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06" r="-1490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713505" y="-1178680"/>
            <a:ext cx="7014834" cy="6074530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906" r="-1490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202557" y="9045358"/>
            <a:ext cx="7882886" cy="6826224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1070610" y="0"/>
                  </a:moveTo>
                  <a:lnTo>
                    <a:pt x="3211830" y="0"/>
                  </a:lnTo>
                  <a:lnTo>
                    <a:pt x="4282440" y="1854200"/>
                  </a:lnTo>
                  <a:lnTo>
                    <a:pt x="3211830" y="3708400"/>
                  </a:lnTo>
                  <a:lnTo>
                    <a:pt x="1070610" y="3708400"/>
                  </a:lnTo>
                  <a:lnTo>
                    <a:pt x="0" y="1854200"/>
                  </a:lnTo>
                  <a:close/>
                </a:path>
              </a:pathLst>
            </a:custGeom>
            <a:blipFill>
              <a:blip r:embed="rId4"/>
              <a:stretch>
                <a:fillRect l="-7730" r="-77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202557" y="-5584582"/>
            <a:ext cx="7882886" cy="6826224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1070610" y="0"/>
                  </a:moveTo>
                  <a:lnTo>
                    <a:pt x="3211830" y="0"/>
                  </a:lnTo>
                  <a:lnTo>
                    <a:pt x="4282440" y="1854200"/>
                  </a:lnTo>
                  <a:lnTo>
                    <a:pt x="3211830" y="3708400"/>
                  </a:lnTo>
                  <a:lnTo>
                    <a:pt x="1070610" y="3708400"/>
                  </a:lnTo>
                  <a:lnTo>
                    <a:pt x="0" y="1854200"/>
                  </a:lnTo>
                  <a:close/>
                </a:path>
              </a:pathLst>
            </a:custGeom>
            <a:blipFill>
              <a:blip r:embed="rId5"/>
              <a:stretch>
                <a:fillRect l="-7776" r="-2211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136685" y="5061338"/>
            <a:ext cx="6034565" cy="5225662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12416" r="-1739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-136685" y="-1178680"/>
            <a:ext cx="6935394" cy="6005738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/>
              <a:stretch>
                <a:fillRect l="-7278" r="-28065" b="-4155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10800000">
            <a:off x="5202557" y="1729842"/>
            <a:ext cx="7882886" cy="6827315"/>
            <a:chOff x="0" y="0"/>
            <a:chExt cx="6202680" cy="5372100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1550670" y="0"/>
                  </a:moveTo>
                  <a:lnTo>
                    <a:pt x="4652010" y="0"/>
                  </a:lnTo>
                  <a:lnTo>
                    <a:pt x="6202680" y="2686050"/>
                  </a:lnTo>
                  <a:lnTo>
                    <a:pt x="4652010" y="5372100"/>
                  </a:lnTo>
                  <a:lnTo>
                    <a:pt x="1550670" y="5372100"/>
                  </a:lnTo>
                  <a:lnTo>
                    <a:pt x="0" y="2686050"/>
                  </a:lnTo>
                  <a:lnTo>
                    <a:pt x="1550670" y="0"/>
                  </a:lnTo>
                  <a:close/>
                </a:path>
              </a:pathLst>
            </a:custGeom>
            <a:solidFill>
              <a:srgbClr val="00BF63"/>
            </a:solidFill>
          </p:spPr>
        </p:sp>
      </p:grpSp>
      <p:sp>
        <p:nvSpPr>
          <p:cNvPr id="16" name="AutoShape 16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6040316" y="4162125"/>
            <a:ext cx="649224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759"/>
              </a:lnSpc>
            </a:pPr>
            <a:r>
              <a:rPr lang="ar-EG" sz="3399">
                <a:solidFill>
                  <a:srgbClr val="FFFFFF"/>
                </a:solidFill>
                <a:latin typeface="Droid Arabic Kufi Bold"/>
                <a:ea typeface="Droid Arabic Kufi Bold"/>
                <a:cs typeface="Droid Arabic Kufi Bold"/>
                <a:sym typeface="Droid Arabic Kufi Bold"/>
                <a:rtl/>
              </a:rPr>
              <a:t>جمع المعلومات و البيانات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8307" t="-12720" r="-512" b="-16250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4440136" y="1436581"/>
            <a:ext cx="9407729" cy="8147971"/>
            <a:chOff x="0" y="0"/>
            <a:chExt cx="6202680" cy="537210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1550670" y="0"/>
                  </a:moveTo>
                  <a:lnTo>
                    <a:pt x="4652010" y="0"/>
                  </a:lnTo>
                  <a:lnTo>
                    <a:pt x="6202680" y="2686050"/>
                  </a:lnTo>
                  <a:lnTo>
                    <a:pt x="4652010" y="5372100"/>
                  </a:lnTo>
                  <a:lnTo>
                    <a:pt x="1550670" y="5372100"/>
                  </a:lnTo>
                  <a:lnTo>
                    <a:pt x="0" y="2686050"/>
                  </a:lnTo>
                  <a:lnTo>
                    <a:pt x="1550670" y="0"/>
                  </a:lnTo>
                  <a:close/>
                </a:path>
              </a:pathLst>
            </a:custGeom>
            <a:solidFill>
              <a:srgbClr val="00BF63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384713" y="3718215"/>
            <a:ext cx="5801689" cy="3078262"/>
            <a:chOff x="0" y="0"/>
            <a:chExt cx="7735585" cy="4104349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7735585" cy="289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5759"/>
                </a:lnSpc>
              </a:pPr>
              <a:r>
                <a:rPr lang="ar-EG" sz="4799">
                  <a:solidFill>
                    <a:srgbClr val="FFFFFF"/>
                  </a:solidFill>
                  <a:latin typeface="Cairo Bold"/>
                  <a:ea typeface="Cairo Bold"/>
                  <a:cs typeface="Cairo Bold"/>
                  <a:sym typeface="Cairo Bold"/>
                  <a:rtl/>
                </a:rPr>
                <a:t>التواصل مع مصمم لانشاء فيديو تعريفي عن دليل الخدمات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462576"/>
              <a:ext cx="7735585" cy="456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465" t="1462" r="1526" b="53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37721" y="3190875"/>
            <a:ext cx="14200926" cy="378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ar-EG" sz="3000">
                <a:solidFill>
                  <a:srgbClr val="1836B2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على الفئة المستهدفة</a:t>
            </a:r>
            <a:r>
              <a:rPr lang="en-US" sz="3000">
                <a:solidFill>
                  <a:srgbClr val="1836B2"/>
                </a:solidFill>
                <a:latin typeface="Tajawal Bold"/>
                <a:ea typeface="Tajawal Bold"/>
                <a:cs typeface="Tajawal Bold"/>
                <a:sym typeface="Tajawal Bold"/>
              </a:rPr>
              <a:t>   </a:t>
            </a:r>
          </a:p>
          <a:p>
            <a:pPr algn="just" rtl="1">
              <a:lnSpc>
                <a:spcPts val="4200"/>
              </a:lnSpc>
              <a:spcBef>
                <a:spcPct val="0"/>
              </a:spcBef>
            </a:pPr>
            <a:r>
              <a:rPr lang="ar-EG" sz="300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اكثر وعيا بالخدمات المقدمة و توفير الوقت و الجهد .</a:t>
            </a:r>
          </a:p>
          <a:p>
            <a:pPr algn="just" rtl="1">
              <a:lnSpc>
                <a:spcPts val="4200"/>
              </a:lnSpc>
              <a:spcBef>
                <a:spcPct val="0"/>
              </a:spcBef>
            </a:pPr>
            <a:endParaRPr lang="ar-EG" sz="3000">
              <a:solidFill>
                <a:srgbClr val="00000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ar-EG" sz="3000">
              <a:solidFill>
                <a:srgbClr val="00000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ar-EG" sz="3000">
              <a:solidFill>
                <a:srgbClr val="00000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  <a:p>
            <a:pPr algn="just" rtl="1">
              <a:lnSpc>
                <a:spcPts val="4200"/>
              </a:lnSpc>
              <a:spcBef>
                <a:spcPct val="0"/>
              </a:spcBef>
            </a:pPr>
            <a:r>
              <a:rPr lang="ar-EG" sz="3000">
                <a:solidFill>
                  <a:srgbClr val="1836B2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على الشباب   </a:t>
            </a:r>
          </a:p>
          <a:p>
            <a:pPr algn="just" rtl="1">
              <a:lnSpc>
                <a:spcPts val="4200"/>
              </a:lnSpc>
              <a:spcBef>
                <a:spcPct val="0"/>
              </a:spcBef>
            </a:pPr>
            <a:r>
              <a:rPr lang="ar-EG" sz="300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- زيادة نسبة وعيهم بالخدمات المقدمة من قبل البلدية</a:t>
            </a:r>
            <a:r>
              <a:rPr lang="ar-EG" sz="300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  <a:rtl/>
              </a:rPr>
              <a:t> 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856841" y="1185762"/>
            <a:ext cx="5713809" cy="739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459"/>
              </a:lnSpc>
              <a:spcBef>
                <a:spcPct val="0"/>
              </a:spcBef>
            </a:pPr>
            <a:r>
              <a:rPr lang="ar-EG" sz="3899" dirty="0">
                <a:solidFill>
                  <a:srgbClr val="1836B2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تأثير المبادرة علي المجتمع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992880" y="9305925"/>
            <a:ext cx="19280880" cy="1312977"/>
            <a:chOff x="0" y="0"/>
            <a:chExt cx="25707840" cy="1750636"/>
          </a:xfrm>
        </p:grpSpPr>
        <p:grpSp>
          <p:nvGrpSpPr>
            <p:cNvPr id="5" name="Group 5"/>
            <p:cNvGrpSpPr/>
            <p:nvPr/>
          </p:nvGrpSpPr>
          <p:grpSpPr>
            <a:xfrm rot="-5400000">
              <a:off x="10831345" y="-10831345"/>
              <a:ext cx="1750636" cy="23413325"/>
              <a:chOff x="0" y="0"/>
              <a:chExt cx="3130550" cy="41868551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3130550" y="1123950"/>
                    </a:moveTo>
                    <a:lnTo>
                      <a:pt x="3130550" y="41868551"/>
                    </a:lnTo>
                    <a:lnTo>
                      <a:pt x="0" y="418685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sp>
          <p:nvSpPr>
            <p:cNvPr id="7" name="Freeform 7"/>
            <p:cNvSpPr/>
            <p:nvPr/>
          </p:nvSpPr>
          <p:spPr>
            <a:xfrm flipH="1">
              <a:off x="22641752" y="0"/>
              <a:ext cx="3066088" cy="1750636"/>
            </a:xfrm>
            <a:custGeom>
              <a:avLst/>
              <a:gdLst/>
              <a:ahLst/>
              <a:cxnLst/>
              <a:rect l="l" t="t" r="r" b="b"/>
              <a:pathLst>
                <a:path w="3066088" h="1750636">
                  <a:moveTo>
                    <a:pt x="3066088" y="0"/>
                  </a:moveTo>
                  <a:lnTo>
                    <a:pt x="0" y="0"/>
                  </a:lnTo>
                  <a:lnTo>
                    <a:pt x="0" y="1750636"/>
                  </a:lnTo>
                  <a:lnTo>
                    <a:pt x="3066088" y="1750636"/>
                  </a:lnTo>
                  <a:lnTo>
                    <a:pt x="3066088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51576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2880" y="9305925"/>
            <a:ext cx="19280880" cy="1312977"/>
            <a:chOff x="0" y="0"/>
            <a:chExt cx="25707840" cy="1750636"/>
          </a:xfrm>
        </p:grpSpPr>
        <p:grpSp>
          <p:nvGrpSpPr>
            <p:cNvPr id="3" name="Group 3"/>
            <p:cNvGrpSpPr/>
            <p:nvPr/>
          </p:nvGrpSpPr>
          <p:grpSpPr>
            <a:xfrm rot="-5400000">
              <a:off x="10831345" y="-10831345"/>
              <a:ext cx="1750636" cy="23413325"/>
              <a:chOff x="0" y="0"/>
              <a:chExt cx="3130550" cy="41868551"/>
            </a:xfrm>
          </p:grpSpPr>
          <p:sp>
            <p:nvSpPr>
              <p:cNvPr id="4" name="Freeform 4"/>
              <p:cNvSpPr/>
              <p:nvPr/>
            </p:nvSpPr>
            <p:spPr>
              <a:xfrm flipH="1"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3130550" y="1123950"/>
                    </a:moveTo>
                    <a:lnTo>
                      <a:pt x="3130550" y="41868551"/>
                    </a:lnTo>
                    <a:lnTo>
                      <a:pt x="0" y="418685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sp>
          <p:nvSpPr>
            <p:cNvPr id="5" name="Freeform 5"/>
            <p:cNvSpPr/>
            <p:nvPr/>
          </p:nvSpPr>
          <p:spPr>
            <a:xfrm flipH="1">
              <a:off x="22641752" y="0"/>
              <a:ext cx="3066088" cy="1750636"/>
            </a:xfrm>
            <a:custGeom>
              <a:avLst/>
              <a:gdLst/>
              <a:ahLst/>
              <a:cxnLst/>
              <a:rect l="l" t="t" r="r" b="b"/>
              <a:pathLst>
                <a:path w="3066088" h="1750636">
                  <a:moveTo>
                    <a:pt x="3066088" y="0"/>
                  </a:moveTo>
                  <a:lnTo>
                    <a:pt x="0" y="0"/>
                  </a:lnTo>
                  <a:lnTo>
                    <a:pt x="0" y="1750636"/>
                  </a:lnTo>
                  <a:lnTo>
                    <a:pt x="3066088" y="1750636"/>
                  </a:lnTo>
                  <a:lnTo>
                    <a:pt x="3066088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5157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2453242" y="1198318"/>
            <a:ext cx="13381515" cy="1710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270"/>
              </a:lnSpc>
            </a:pPr>
            <a:r>
              <a:rPr lang="ar-EG" sz="5700" dirty="0">
                <a:solidFill>
                  <a:srgbClr val="1836B2"/>
                </a:solidFill>
                <a:latin typeface="Tajawal Medium"/>
                <a:ea typeface="Tajawal Medium"/>
                <a:cs typeface="Tajawal Medium"/>
                <a:sym typeface="Tajawal Medium"/>
                <a:rtl/>
              </a:rPr>
              <a:t>● المخرجات المتوقعة من تنفيذ المبادرة </a:t>
            </a:r>
          </a:p>
          <a:p>
            <a:pPr algn="ctr" rtl="1">
              <a:lnSpc>
                <a:spcPts val="6270"/>
              </a:lnSpc>
            </a:pPr>
            <a:endParaRPr lang="ar-EG" sz="5700" dirty="0">
              <a:solidFill>
                <a:srgbClr val="1836B2"/>
              </a:solidFill>
              <a:latin typeface="Tajawal Medium"/>
              <a:ea typeface="Tajawal Medium"/>
              <a:cs typeface="Tajawal Medium"/>
              <a:sym typeface="Tajawal Medium"/>
              <a:rtl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55019" y="4598809"/>
            <a:ext cx="16604281" cy="27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200"/>
              </a:lnSpc>
            </a:pPr>
            <a:r>
              <a:rPr lang="ar-EG" sz="300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رفع وعي </a:t>
            </a:r>
            <a:r>
              <a:rPr lang="en-US" sz="300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rPr>
              <a:t>30</a:t>
            </a:r>
            <a:r>
              <a:rPr lang="ar-EG" sz="300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  <a:rtl/>
              </a:rPr>
              <a:t>% من مواطني بلدية كفرنجة بالخدمات المقدمة من البلدية و الاجراءات اللازمة لكل خدمة.</a:t>
            </a:r>
          </a:p>
          <a:p>
            <a:pPr algn="r" rtl="1">
              <a:lnSpc>
                <a:spcPts val="4200"/>
              </a:lnSpc>
            </a:pPr>
            <a:endParaRPr lang="ar-EG" sz="3000">
              <a:solidFill>
                <a:srgbClr val="000000"/>
              </a:solidFill>
              <a:latin typeface="Tajawal"/>
              <a:ea typeface="Tajawal"/>
              <a:cs typeface="Tajawal"/>
              <a:sym typeface="Tajawal"/>
              <a:rtl/>
            </a:endParaRPr>
          </a:p>
          <a:p>
            <a:pPr algn="r" rtl="1">
              <a:lnSpc>
                <a:spcPts val="4200"/>
              </a:lnSpc>
            </a:pPr>
            <a:r>
              <a:rPr lang="ar-EG" sz="300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انخفاض في نسبة الشكاوي المتعلقة بعدم المعرفة بإجراءات الخدمة بنسبة </a:t>
            </a:r>
            <a:r>
              <a:rPr lang="en-US" sz="300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rPr>
              <a:t>50</a:t>
            </a:r>
            <a:r>
              <a:rPr lang="ar-EG" sz="300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  <a:rtl/>
              </a:rPr>
              <a:t>% </a:t>
            </a:r>
          </a:p>
          <a:p>
            <a:pPr algn="ctr" rtl="1">
              <a:lnSpc>
                <a:spcPts val="4200"/>
              </a:lnSpc>
            </a:pPr>
            <a:endParaRPr lang="ar-EG" sz="3000">
              <a:solidFill>
                <a:srgbClr val="000000"/>
              </a:solidFill>
              <a:latin typeface="Tajawal"/>
              <a:ea typeface="Tajawal"/>
              <a:cs typeface="Tajawal"/>
              <a:sym typeface="Tajawal"/>
              <a:rtl/>
            </a:endParaRPr>
          </a:p>
          <a:p>
            <a:pPr marL="0" lvl="0" indent="0" algn="ctr" rtl="1">
              <a:lnSpc>
                <a:spcPts val="4200"/>
              </a:lnSpc>
              <a:spcBef>
                <a:spcPct val="0"/>
              </a:spcBef>
            </a:pPr>
            <a:endParaRPr lang="ar-EG" sz="3000">
              <a:solidFill>
                <a:srgbClr val="000000"/>
              </a:solidFill>
              <a:latin typeface="Tajawal"/>
              <a:ea typeface="Tajawal"/>
              <a:cs typeface="Tajawal"/>
              <a:sym typeface="Tajawal"/>
              <a:rtl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60523" y="1028700"/>
            <a:ext cx="9737102" cy="9547574"/>
            <a:chOff x="0" y="0"/>
            <a:chExt cx="12982803" cy="12730098"/>
          </a:xfrm>
        </p:grpSpPr>
        <p:sp>
          <p:nvSpPr>
            <p:cNvPr id="3" name="Freeform 3"/>
            <p:cNvSpPr/>
            <p:nvPr/>
          </p:nvSpPr>
          <p:spPr>
            <a:xfrm flipH="1">
              <a:off x="1822263" y="6357796"/>
              <a:ext cx="11160540" cy="6372302"/>
            </a:xfrm>
            <a:custGeom>
              <a:avLst/>
              <a:gdLst/>
              <a:ahLst/>
              <a:cxnLst/>
              <a:rect l="l" t="t" r="r" b="b"/>
              <a:pathLst>
                <a:path w="11160540" h="6372302">
                  <a:moveTo>
                    <a:pt x="11160540" y="0"/>
                  </a:moveTo>
                  <a:lnTo>
                    <a:pt x="0" y="0"/>
                  </a:lnTo>
                  <a:lnTo>
                    <a:pt x="0" y="6372302"/>
                  </a:lnTo>
                  <a:lnTo>
                    <a:pt x="11160540" y="6372302"/>
                  </a:lnTo>
                  <a:lnTo>
                    <a:pt x="1116054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5157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0" y="0"/>
              <a:ext cx="11160540" cy="6372302"/>
            </a:xfrm>
            <a:custGeom>
              <a:avLst/>
              <a:gdLst/>
              <a:ahLst/>
              <a:cxnLst/>
              <a:rect l="l" t="t" r="r" b="b"/>
              <a:pathLst>
                <a:path w="11160540" h="6372302">
                  <a:moveTo>
                    <a:pt x="11160540" y="0"/>
                  </a:moveTo>
                  <a:lnTo>
                    <a:pt x="0" y="0"/>
                  </a:lnTo>
                  <a:lnTo>
                    <a:pt x="0" y="6372302"/>
                  </a:lnTo>
                  <a:lnTo>
                    <a:pt x="11160540" y="6372302"/>
                  </a:lnTo>
                  <a:lnTo>
                    <a:pt x="1116054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51576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4399698" y="-356572"/>
            <a:ext cx="3019362" cy="2770545"/>
          </a:xfrm>
          <a:custGeom>
            <a:avLst/>
            <a:gdLst/>
            <a:ahLst/>
            <a:cxnLst/>
            <a:rect l="l" t="t" r="r" b="b"/>
            <a:pathLst>
              <a:path w="3019362" h="2770545">
                <a:moveTo>
                  <a:pt x="0" y="0"/>
                </a:moveTo>
                <a:lnTo>
                  <a:pt x="3019362" y="0"/>
                </a:lnTo>
                <a:lnTo>
                  <a:pt x="3019362" y="2770544"/>
                </a:lnTo>
                <a:lnTo>
                  <a:pt x="0" y="2770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09178" y="0"/>
            <a:ext cx="3000390" cy="2511315"/>
          </a:xfrm>
          <a:custGeom>
            <a:avLst/>
            <a:gdLst/>
            <a:ahLst/>
            <a:cxnLst/>
            <a:rect l="l" t="t" r="r" b="b"/>
            <a:pathLst>
              <a:path w="3000390" h="2511315">
                <a:moveTo>
                  <a:pt x="0" y="0"/>
                </a:moveTo>
                <a:lnTo>
                  <a:pt x="3000390" y="0"/>
                </a:lnTo>
                <a:lnTo>
                  <a:pt x="3000390" y="2511315"/>
                </a:lnTo>
                <a:lnTo>
                  <a:pt x="0" y="25113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118128" y="3925785"/>
            <a:ext cx="9391050" cy="1378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0114"/>
              </a:lnSpc>
              <a:spcBef>
                <a:spcPct val="0"/>
              </a:spcBef>
            </a:pPr>
            <a:r>
              <a:rPr lang="ar-EG" sz="7224">
                <a:solidFill>
                  <a:srgbClr val="1836B2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شكرا لاستماعكم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992880" y="9305925"/>
            <a:ext cx="19280880" cy="1312977"/>
            <a:chOff x="0" y="0"/>
            <a:chExt cx="25707840" cy="1750636"/>
          </a:xfrm>
        </p:grpSpPr>
        <p:grpSp>
          <p:nvGrpSpPr>
            <p:cNvPr id="9" name="Group 9"/>
            <p:cNvGrpSpPr/>
            <p:nvPr/>
          </p:nvGrpSpPr>
          <p:grpSpPr>
            <a:xfrm rot="-5400000">
              <a:off x="10831345" y="-10831345"/>
              <a:ext cx="1750636" cy="23413325"/>
              <a:chOff x="0" y="0"/>
              <a:chExt cx="3130550" cy="41868551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3130550" y="1123950"/>
                    </a:moveTo>
                    <a:lnTo>
                      <a:pt x="3130550" y="41868551"/>
                    </a:lnTo>
                    <a:lnTo>
                      <a:pt x="0" y="418685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sp>
          <p:nvSpPr>
            <p:cNvPr id="11" name="Freeform 11"/>
            <p:cNvSpPr/>
            <p:nvPr/>
          </p:nvSpPr>
          <p:spPr>
            <a:xfrm flipH="1">
              <a:off x="22641752" y="0"/>
              <a:ext cx="3066088" cy="1750636"/>
            </a:xfrm>
            <a:custGeom>
              <a:avLst/>
              <a:gdLst/>
              <a:ahLst/>
              <a:cxnLst/>
              <a:rect l="l" t="t" r="r" b="b"/>
              <a:pathLst>
                <a:path w="3066088" h="1750636">
                  <a:moveTo>
                    <a:pt x="3066088" y="0"/>
                  </a:moveTo>
                  <a:lnTo>
                    <a:pt x="0" y="0"/>
                  </a:lnTo>
                  <a:lnTo>
                    <a:pt x="0" y="1750636"/>
                  </a:lnTo>
                  <a:lnTo>
                    <a:pt x="3066088" y="1750636"/>
                  </a:lnTo>
                  <a:lnTo>
                    <a:pt x="306608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51576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41230" y="1222064"/>
            <a:ext cx="9629456" cy="16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10999"/>
              </a:lnSpc>
            </a:pPr>
            <a:r>
              <a:rPr lang="ar-EG" sz="9999">
                <a:solidFill>
                  <a:srgbClr val="1836B2"/>
                </a:solidFill>
                <a:latin typeface="Tajawal Medium"/>
                <a:ea typeface="Tajawal Medium"/>
                <a:cs typeface="Tajawal Medium"/>
                <a:sym typeface="Tajawal Medium"/>
                <a:rtl/>
              </a:rPr>
              <a:t>المحتويات :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857447" y="1028700"/>
            <a:ext cx="9737102" cy="9547574"/>
            <a:chOff x="0" y="0"/>
            <a:chExt cx="12982803" cy="12730098"/>
          </a:xfrm>
        </p:grpSpPr>
        <p:sp>
          <p:nvSpPr>
            <p:cNvPr id="4" name="Freeform 4"/>
            <p:cNvSpPr/>
            <p:nvPr/>
          </p:nvSpPr>
          <p:spPr>
            <a:xfrm flipH="1">
              <a:off x="1822263" y="6357796"/>
              <a:ext cx="11160540" cy="6372302"/>
            </a:xfrm>
            <a:custGeom>
              <a:avLst/>
              <a:gdLst/>
              <a:ahLst/>
              <a:cxnLst/>
              <a:rect l="l" t="t" r="r" b="b"/>
              <a:pathLst>
                <a:path w="11160540" h="6372302">
                  <a:moveTo>
                    <a:pt x="11160540" y="0"/>
                  </a:moveTo>
                  <a:lnTo>
                    <a:pt x="0" y="0"/>
                  </a:lnTo>
                  <a:lnTo>
                    <a:pt x="0" y="6372302"/>
                  </a:lnTo>
                  <a:lnTo>
                    <a:pt x="11160540" y="6372302"/>
                  </a:lnTo>
                  <a:lnTo>
                    <a:pt x="1116054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5157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1160540" cy="6372302"/>
            </a:xfrm>
            <a:custGeom>
              <a:avLst/>
              <a:gdLst/>
              <a:ahLst/>
              <a:cxnLst/>
              <a:rect l="l" t="t" r="r" b="b"/>
              <a:pathLst>
                <a:path w="11160540" h="6372302">
                  <a:moveTo>
                    <a:pt x="11160540" y="0"/>
                  </a:moveTo>
                  <a:lnTo>
                    <a:pt x="0" y="0"/>
                  </a:lnTo>
                  <a:lnTo>
                    <a:pt x="0" y="6372302"/>
                  </a:lnTo>
                  <a:lnTo>
                    <a:pt x="11160540" y="6372302"/>
                  </a:lnTo>
                  <a:lnTo>
                    <a:pt x="1116054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5157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0257294" y="4135081"/>
            <a:ext cx="6553010" cy="457200"/>
            <a:chOff x="0" y="0"/>
            <a:chExt cx="8737347" cy="6096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123825"/>
              <a:ext cx="7720327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4200"/>
                </a:lnSpc>
              </a:pPr>
              <a:r>
                <a:rPr lang="ar-EG" sz="3000" dirty="0">
                  <a:solidFill>
                    <a:srgbClr val="000000"/>
                  </a:solidFill>
                  <a:latin typeface="Tajawal"/>
                  <a:ea typeface="Tajawal"/>
                  <a:cs typeface="Tajawal"/>
                  <a:sym typeface="Tajawal"/>
                  <a:rtl/>
                </a:rPr>
                <a:t>فكرة المبادرة 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 rot="10800000">
              <a:off x="8282366" y="107772"/>
              <a:ext cx="454982" cy="394057"/>
              <a:chOff x="0" y="0"/>
              <a:chExt cx="6202680" cy="5372100"/>
            </a:xfrm>
          </p:grpSpPr>
          <p:sp>
            <p:nvSpPr>
              <p:cNvPr id="9" name="Freeform 9"/>
              <p:cNvSpPr/>
              <p:nvPr/>
            </p:nvSpPr>
            <p:spPr>
              <a:xfrm flipH="1"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1550670" y="0"/>
                    </a:moveTo>
                    <a:lnTo>
                      <a:pt x="4652010" y="0"/>
                    </a:lnTo>
                    <a:lnTo>
                      <a:pt x="6202680" y="2686050"/>
                    </a:lnTo>
                    <a:lnTo>
                      <a:pt x="4652010" y="5372100"/>
                    </a:lnTo>
                    <a:lnTo>
                      <a:pt x="1550670" y="5372100"/>
                    </a:lnTo>
                    <a:lnTo>
                      <a:pt x="0" y="2686050"/>
                    </a:lnTo>
                    <a:lnTo>
                      <a:pt x="1550670" y="0"/>
                    </a:lnTo>
                    <a:close/>
                  </a:path>
                </a:pathLst>
              </a:custGeom>
              <a:solidFill>
                <a:srgbClr val="00BF63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0411989" y="4977487"/>
            <a:ext cx="6558697" cy="550070"/>
            <a:chOff x="-7583" y="-1343705"/>
            <a:chExt cx="8744930" cy="733426"/>
          </a:xfrm>
        </p:grpSpPr>
        <p:sp>
          <p:nvSpPr>
            <p:cNvPr id="11" name="TextBox 11"/>
            <p:cNvSpPr txBox="1"/>
            <p:nvPr/>
          </p:nvSpPr>
          <p:spPr>
            <a:xfrm>
              <a:off x="-7583" y="-1343705"/>
              <a:ext cx="7720327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4200"/>
                </a:lnSpc>
              </a:pPr>
              <a:r>
                <a:rPr lang="ar-EG" sz="3000" dirty="0">
                  <a:solidFill>
                    <a:srgbClr val="000000"/>
                  </a:solidFill>
                  <a:latin typeface="Tajawal"/>
                  <a:ea typeface="Tajawal"/>
                  <a:cs typeface="Tajawal"/>
                  <a:sym typeface="Tajawal"/>
                  <a:rtl/>
                </a:rPr>
                <a:t>الهدف الرئيسي 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 rot="10800000">
              <a:off x="8282365" y="-1004336"/>
              <a:ext cx="454982" cy="394057"/>
              <a:chOff x="18" y="15161151"/>
              <a:chExt cx="6202680" cy="5372100"/>
            </a:xfrm>
          </p:grpSpPr>
          <p:sp>
            <p:nvSpPr>
              <p:cNvPr id="13" name="Freeform 13"/>
              <p:cNvSpPr/>
              <p:nvPr/>
            </p:nvSpPr>
            <p:spPr>
              <a:xfrm flipH="1">
                <a:off x="18" y="15161151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1550670" y="0"/>
                    </a:moveTo>
                    <a:lnTo>
                      <a:pt x="4652010" y="0"/>
                    </a:lnTo>
                    <a:lnTo>
                      <a:pt x="6202680" y="2686050"/>
                    </a:lnTo>
                    <a:lnTo>
                      <a:pt x="4652010" y="5372100"/>
                    </a:lnTo>
                    <a:lnTo>
                      <a:pt x="1550670" y="5372100"/>
                    </a:lnTo>
                    <a:lnTo>
                      <a:pt x="0" y="2686050"/>
                    </a:lnTo>
                    <a:lnTo>
                      <a:pt x="1550670" y="0"/>
                    </a:ln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10400683" y="5845819"/>
            <a:ext cx="6553010" cy="457200"/>
            <a:chOff x="0" y="0"/>
            <a:chExt cx="8737347" cy="60960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23825"/>
              <a:ext cx="7720327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4200"/>
                </a:lnSpc>
              </a:pPr>
              <a:r>
                <a:rPr lang="ar-EG" sz="3000">
                  <a:solidFill>
                    <a:srgbClr val="000000"/>
                  </a:solidFill>
                  <a:latin typeface="Tajawal"/>
                  <a:ea typeface="Tajawal"/>
                  <a:cs typeface="Tajawal"/>
                  <a:sym typeface="Tajawal"/>
                  <a:rtl/>
                </a:rPr>
                <a:t>الاهداف الفرعيه 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 rot="10800000">
              <a:off x="8282366" y="107772"/>
              <a:ext cx="454982" cy="394057"/>
              <a:chOff x="0" y="0"/>
              <a:chExt cx="6202680" cy="5372100"/>
            </a:xfrm>
          </p:grpSpPr>
          <p:sp>
            <p:nvSpPr>
              <p:cNvPr id="17" name="Freeform 17"/>
              <p:cNvSpPr/>
              <p:nvPr/>
            </p:nvSpPr>
            <p:spPr>
              <a:xfrm flipH="1"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1550670" y="0"/>
                    </a:moveTo>
                    <a:lnTo>
                      <a:pt x="4652010" y="0"/>
                    </a:lnTo>
                    <a:lnTo>
                      <a:pt x="6202680" y="2686050"/>
                    </a:lnTo>
                    <a:lnTo>
                      <a:pt x="4652010" y="5372100"/>
                    </a:lnTo>
                    <a:lnTo>
                      <a:pt x="1550670" y="5372100"/>
                    </a:lnTo>
                    <a:lnTo>
                      <a:pt x="0" y="2686050"/>
                    </a:lnTo>
                    <a:lnTo>
                      <a:pt x="1550670" y="0"/>
                    </a:ln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</p:grpSp>
      <p:grpSp>
        <p:nvGrpSpPr>
          <p:cNvPr id="18" name="Group 18"/>
          <p:cNvGrpSpPr/>
          <p:nvPr/>
        </p:nvGrpSpPr>
        <p:grpSpPr>
          <a:xfrm>
            <a:off x="10411989" y="6635146"/>
            <a:ext cx="6541704" cy="550069"/>
            <a:chOff x="-7583" y="-1379912"/>
            <a:chExt cx="8722272" cy="733425"/>
          </a:xfrm>
        </p:grpSpPr>
        <p:sp>
          <p:nvSpPr>
            <p:cNvPr id="19" name="TextBox 19"/>
            <p:cNvSpPr txBox="1"/>
            <p:nvPr/>
          </p:nvSpPr>
          <p:spPr>
            <a:xfrm>
              <a:off x="-7583" y="-1379912"/>
              <a:ext cx="7720327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4200"/>
                </a:lnSpc>
              </a:pPr>
              <a:r>
                <a:rPr lang="ar-EG" sz="3000" dirty="0">
                  <a:solidFill>
                    <a:srgbClr val="000000"/>
                  </a:solidFill>
                  <a:latin typeface="Tajawal"/>
                  <a:ea typeface="Tajawal"/>
                  <a:cs typeface="Tajawal"/>
                  <a:sym typeface="Tajawal"/>
                  <a:rtl/>
                </a:rPr>
                <a:t>الفئة المستهدفه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 rot="10800000">
              <a:off x="8259707" y="-1247032"/>
              <a:ext cx="454982" cy="394057"/>
              <a:chOff x="308902" y="18469774"/>
              <a:chExt cx="6202680" cy="5372100"/>
            </a:xfrm>
          </p:grpSpPr>
          <p:sp>
            <p:nvSpPr>
              <p:cNvPr id="21" name="Freeform 21"/>
              <p:cNvSpPr/>
              <p:nvPr/>
            </p:nvSpPr>
            <p:spPr>
              <a:xfrm flipH="1">
                <a:off x="308902" y="18469774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1550670" y="0"/>
                    </a:moveTo>
                    <a:lnTo>
                      <a:pt x="4652010" y="0"/>
                    </a:lnTo>
                    <a:lnTo>
                      <a:pt x="6202680" y="2686050"/>
                    </a:lnTo>
                    <a:lnTo>
                      <a:pt x="4652010" y="5372100"/>
                    </a:lnTo>
                    <a:lnTo>
                      <a:pt x="1550670" y="5372100"/>
                    </a:lnTo>
                    <a:lnTo>
                      <a:pt x="0" y="2686050"/>
                    </a:lnTo>
                    <a:lnTo>
                      <a:pt x="1550670" y="0"/>
                    </a:ln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10400682" y="7303196"/>
            <a:ext cx="6553011" cy="830035"/>
            <a:chOff x="0" y="-95249"/>
            <a:chExt cx="8737348" cy="1106713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95249"/>
              <a:ext cx="7720327" cy="1106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254"/>
                </a:lnSpc>
              </a:pPr>
              <a:r>
                <a:rPr lang="ar-JO" sz="2325" dirty="0">
                  <a:solidFill>
                    <a:srgbClr val="000000"/>
                  </a:solidFill>
                  <a:latin typeface="Tajawal"/>
                  <a:ea typeface="Tajawal"/>
                  <a:cs typeface="Tajawal"/>
                  <a:sym typeface="Tajawal"/>
                  <a:rtl/>
                </a:rPr>
                <a:t>الانشطة</a:t>
              </a:r>
            </a:p>
            <a:p>
              <a:pPr algn="r" rtl="1">
                <a:lnSpc>
                  <a:spcPts val="3254"/>
                </a:lnSpc>
              </a:pPr>
              <a:endParaRPr lang="ar-EG" sz="2325" dirty="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  <a:rtl/>
              </a:endParaRPr>
            </a:p>
          </p:txBody>
        </p:sp>
        <p:grpSp>
          <p:nvGrpSpPr>
            <p:cNvPr id="24" name="Group 24"/>
            <p:cNvGrpSpPr/>
            <p:nvPr/>
          </p:nvGrpSpPr>
          <p:grpSpPr>
            <a:xfrm rot="10800000">
              <a:off x="8282366" y="107772"/>
              <a:ext cx="454982" cy="394057"/>
              <a:chOff x="0" y="0"/>
              <a:chExt cx="6202680" cy="5372100"/>
            </a:xfrm>
          </p:grpSpPr>
          <p:sp>
            <p:nvSpPr>
              <p:cNvPr id="25" name="Freeform 25"/>
              <p:cNvSpPr/>
              <p:nvPr/>
            </p:nvSpPr>
            <p:spPr>
              <a:xfrm flipH="1"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1550670" y="0"/>
                    </a:moveTo>
                    <a:lnTo>
                      <a:pt x="4652010" y="0"/>
                    </a:lnTo>
                    <a:lnTo>
                      <a:pt x="6202680" y="2686050"/>
                    </a:lnTo>
                    <a:lnTo>
                      <a:pt x="4652010" y="5372100"/>
                    </a:lnTo>
                    <a:lnTo>
                      <a:pt x="1550670" y="5372100"/>
                    </a:lnTo>
                    <a:lnTo>
                      <a:pt x="0" y="2686050"/>
                    </a:lnTo>
                    <a:lnTo>
                      <a:pt x="1550670" y="0"/>
                    </a:ln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</p:grpSp>
      <p:grpSp>
        <p:nvGrpSpPr>
          <p:cNvPr id="28" name="Group 6">
            <a:extLst>
              <a:ext uri="{FF2B5EF4-FFF2-40B4-BE49-F238E27FC236}">
                <a16:creationId xmlns:a16="http://schemas.microsoft.com/office/drawing/2014/main" id="{42675B80-1586-4AAD-8F14-2AE4D7F857C1}"/>
              </a:ext>
            </a:extLst>
          </p:cNvPr>
          <p:cNvGrpSpPr/>
          <p:nvPr/>
        </p:nvGrpSpPr>
        <p:grpSpPr>
          <a:xfrm>
            <a:off x="10678823" y="8016093"/>
            <a:ext cx="6542188" cy="1472255"/>
            <a:chOff x="14431" y="107772"/>
            <a:chExt cx="8722917" cy="1963006"/>
          </a:xfrm>
        </p:grpSpPr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4EA09B59-89A3-4E24-AA1C-B1A026F3BB98}"/>
                </a:ext>
              </a:extLst>
            </p:cNvPr>
            <p:cNvSpPr txBox="1"/>
            <p:nvPr/>
          </p:nvSpPr>
          <p:spPr>
            <a:xfrm>
              <a:off x="14431" y="649877"/>
              <a:ext cx="7720327" cy="1420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rtl="1">
                <a:lnSpc>
                  <a:spcPts val="9799"/>
                </a:lnSpc>
                <a:spcBef>
                  <a:spcPct val="0"/>
                </a:spcBef>
              </a:pPr>
              <a:endParaRPr lang="ar-JO" sz="3200" dirty="0">
                <a:latin typeface="Tajawal Bold"/>
                <a:ea typeface="Tajawal Bold"/>
                <a:cs typeface="Tajawal Bold"/>
                <a:sym typeface="Tajawal Bold"/>
                <a:rtl/>
              </a:endParaRPr>
            </a:p>
          </p:txBody>
        </p:sp>
        <p:grpSp>
          <p:nvGrpSpPr>
            <p:cNvPr id="30" name="Group 8">
              <a:extLst>
                <a:ext uri="{FF2B5EF4-FFF2-40B4-BE49-F238E27FC236}">
                  <a16:creationId xmlns:a16="http://schemas.microsoft.com/office/drawing/2014/main" id="{388A274C-7EE2-429F-A62D-222670FB5538}"/>
                </a:ext>
              </a:extLst>
            </p:cNvPr>
            <p:cNvGrpSpPr/>
            <p:nvPr/>
          </p:nvGrpSpPr>
          <p:grpSpPr>
            <a:xfrm rot="10800000">
              <a:off x="8282366" y="107772"/>
              <a:ext cx="454982" cy="394057"/>
              <a:chOff x="0" y="0"/>
              <a:chExt cx="6202680" cy="5372100"/>
            </a:xfrm>
          </p:grpSpPr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061F4A39-63DE-44B6-957A-C1414E55586B}"/>
                  </a:ext>
                </a:extLst>
              </p:cNvPr>
              <p:cNvSpPr/>
              <p:nvPr/>
            </p:nvSpPr>
            <p:spPr>
              <a:xfrm flipH="1"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1550670" y="0"/>
                    </a:moveTo>
                    <a:lnTo>
                      <a:pt x="4652010" y="0"/>
                    </a:lnTo>
                    <a:lnTo>
                      <a:pt x="6202680" y="2686050"/>
                    </a:lnTo>
                    <a:lnTo>
                      <a:pt x="4652010" y="5372100"/>
                    </a:lnTo>
                    <a:lnTo>
                      <a:pt x="1550670" y="5372100"/>
                    </a:lnTo>
                    <a:lnTo>
                      <a:pt x="0" y="2686050"/>
                    </a:lnTo>
                    <a:lnTo>
                      <a:pt x="1550670" y="0"/>
                    </a:lnTo>
                    <a:close/>
                  </a:path>
                </a:pathLst>
              </a:custGeom>
              <a:solidFill>
                <a:srgbClr val="00BF63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32" name="Group 6">
            <a:extLst>
              <a:ext uri="{FF2B5EF4-FFF2-40B4-BE49-F238E27FC236}">
                <a16:creationId xmlns:a16="http://schemas.microsoft.com/office/drawing/2014/main" id="{1F153A9E-623F-4CF0-80F0-98DD2BD025EB}"/>
              </a:ext>
            </a:extLst>
          </p:cNvPr>
          <p:cNvGrpSpPr/>
          <p:nvPr/>
        </p:nvGrpSpPr>
        <p:grpSpPr>
          <a:xfrm>
            <a:off x="10611447" y="7936435"/>
            <a:ext cx="6551234" cy="1129713"/>
            <a:chOff x="66697" y="-629000"/>
            <a:chExt cx="8734979" cy="1506283"/>
          </a:xfrm>
        </p:grpSpPr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7EE6260A-28E2-44CF-85FB-6817401FA97C}"/>
                </a:ext>
              </a:extLst>
            </p:cNvPr>
            <p:cNvSpPr txBox="1"/>
            <p:nvPr/>
          </p:nvSpPr>
          <p:spPr>
            <a:xfrm>
              <a:off x="66697" y="-629000"/>
              <a:ext cx="7720327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4200"/>
                </a:lnSpc>
              </a:pPr>
              <a:r>
                <a:rPr lang="ar-JO" sz="3000" b="1" dirty="0">
                  <a:solidFill>
                    <a:srgbClr val="000000"/>
                  </a:solidFill>
                  <a:latin typeface="Tajawal"/>
                  <a:ea typeface="Tajawal"/>
                  <a:cs typeface="Tajawal"/>
                  <a:sym typeface="Tajawal"/>
                  <a:rtl/>
                </a:rPr>
                <a:t>مؤشرات الاداء</a:t>
              </a:r>
              <a:endParaRPr lang="ar-EG" sz="3000" b="1" dirty="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  <a:rtl/>
              </a:endParaRPr>
            </a:p>
          </p:txBody>
        </p:sp>
        <p:grpSp>
          <p:nvGrpSpPr>
            <p:cNvPr id="34" name="Group 8">
              <a:extLst>
                <a:ext uri="{FF2B5EF4-FFF2-40B4-BE49-F238E27FC236}">
                  <a16:creationId xmlns:a16="http://schemas.microsoft.com/office/drawing/2014/main" id="{E34964A5-63D3-46E5-819E-932EB22C8A37}"/>
                </a:ext>
              </a:extLst>
            </p:cNvPr>
            <p:cNvGrpSpPr/>
            <p:nvPr/>
          </p:nvGrpSpPr>
          <p:grpSpPr>
            <a:xfrm rot="10800000">
              <a:off x="8346694" y="483226"/>
              <a:ext cx="454982" cy="394057"/>
              <a:chOff x="-876972" y="-5118494"/>
              <a:chExt cx="6202680" cy="5372100"/>
            </a:xfrm>
          </p:grpSpPr>
          <p:sp>
            <p:nvSpPr>
              <p:cNvPr id="35" name="Freeform 9">
                <a:extLst>
                  <a:ext uri="{FF2B5EF4-FFF2-40B4-BE49-F238E27FC236}">
                    <a16:creationId xmlns:a16="http://schemas.microsoft.com/office/drawing/2014/main" id="{EC968AD9-68AB-40DB-BFC6-FFC7F90119D6}"/>
                  </a:ext>
                </a:extLst>
              </p:cNvPr>
              <p:cNvSpPr/>
              <p:nvPr/>
            </p:nvSpPr>
            <p:spPr>
              <a:xfrm flipH="1">
                <a:off x="-876972" y="-5118494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1550670" y="0"/>
                    </a:moveTo>
                    <a:lnTo>
                      <a:pt x="4652010" y="0"/>
                    </a:lnTo>
                    <a:lnTo>
                      <a:pt x="6202680" y="2686050"/>
                    </a:lnTo>
                    <a:lnTo>
                      <a:pt x="4652010" y="5372100"/>
                    </a:lnTo>
                    <a:lnTo>
                      <a:pt x="1550670" y="5372100"/>
                    </a:lnTo>
                    <a:lnTo>
                      <a:pt x="0" y="2686050"/>
                    </a:lnTo>
                    <a:lnTo>
                      <a:pt x="1550670" y="0"/>
                    </a:lnTo>
                    <a:close/>
                  </a:path>
                </a:pathLst>
              </a:custGeom>
              <a:solidFill>
                <a:srgbClr val="00BF63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36" name="TextBox 7">
            <a:extLst>
              <a:ext uri="{FF2B5EF4-FFF2-40B4-BE49-F238E27FC236}">
                <a16:creationId xmlns:a16="http://schemas.microsoft.com/office/drawing/2014/main" id="{A118FB1E-CC33-4AC5-B33E-537F1958BBFB}"/>
              </a:ext>
            </a:extLst>
          </p:cNvPr>
          <p:cNvSpPr txBox="1"/>
          <p:nvPr/>
        </p:nvSpPr>
        <p:spPr>
          <a:xfrm>
            <a:off x="10756435" y="8614035"/>
            <a:ext cx="5790245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200"/>
              </a:lnSpc>
            </a:pPr>
            <a:r>
              <a:rPr lang="ar-JO" sz="3000" dirty="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تأثير المبادرة على المجتمع </a:t>
            </a:r>
            <a:endParaRPr lang="ar-EG" sz="3000" dirty="0">
              <a:solidFill>
                <a:srgbClr val="000000"/>
              </a:solidFill>
              <a:latin typeface="Tajawal"/>
              <a:ea typeface="Tajawal"/>
              <a:cs typeface="Tajawal"/>
              <a:sym typeface="Tajawal"/>
              <a:rtl/>
            </a:endParaRPr>
          </a:p>
        </p:txBody>
      </p:sp>
      <p:grpSp>
        <p:nvGrpSpPr>
          <p:cNvPr id="37" name="Group 14">
            <a:extLst>
              <a:ext uri="{FF2B5EF4-FFF2-40B4-BE49-F238E27FC236}">
                <a16:creationId xmlns:a16="http://schemas.microsoft.com/office/drawing/2014/main" id="{51EABABF-514D-4F7D-B4FA-C7A2956A6CC9}"/>
              </a:ext>
            </a:extLst>
          </p:cNvPr>
          <p:cNvGrpSpPr/>
          <p:nvPr/>
        </p:nvGrpSpPr>
        <p:grpSpPr>
          <a:xfrm>
            <a:off x="10678823" y="9387657"/>
            <a:ext cx="6553011" cy="519373"/>
            <a:chOff x="0" y="-123825"/>
            <a:chExt cx="8737348" cy="692497"/>
          </a:xfrm>
        </p:grpSpPr>
        <p:sp>
          <p:nvSpPr>
            <p:cNvPr id="38" name="TextBox 15">
              <a:extLst>
                <a:ext uri="{FF2B5EF4-FFF2-40B4-BE49-F238E27FC236}">
                  <a16:creationId xmlns:a16="http://schemas.microsoft.com/office/drawing/2014/main" id="{16D5B053-16A9-45CD-95B0-F3740A1F84F9}"/>
                </a:ext>
              </a:extLst>
            </p:cNvPr>
            <p:cNvSpPr txBox="1"/>
            <p:nvPr/>
          </p:nvSpPr>
          <p:spPr>
            <a:xfrm>
              <a:off x="0" y="-123825"/>
              <a:ext cx="7720327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4200"/>
                </a:lnSpc>
              </a:pPr>
              <a:r>
                <a:rPr lang="ar-EG" sz="3000" dirty="0">
                  <a:solidFill>
                    <a:srgbClr val="000000"/>
                  </a:solidFill>
                  <a:latin typeface="Tajawal"/>
                  <a:ea typeface="Tajawal"/>
                  <a:cs typeface="Tajawal"/>
                  <a:sym typeface="Tajawal"/>
                  <a:rtl/>
                </a:rPr>
                <a:t>ال</a:t>
              </a:r>
              <a:r>
                <a:rPr lang="ar-JO" sz="3000" dirty="0">
                  <a:solidFill>
                    <a:srgbClr val="000000"/>
                  </a:solidFill>
                  <a:latin typeface="Tajawal"/>
                  <a:ea typeface="Tajawal"/>
                  <a:cs typeface="Tajawal"/>
                  <a:sym typeface="Tajawal"/>
                  <a:rtl/>
                </a:rPr>
                <a:t>مخرجات المتوقعة من تنفيذ المبادرة </a:t>
              </a:r>
              <a:endParaRPr lang="ar-EG" sz="3000" dirty="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  <a:rtl/>
              </a:endParaRPr>
            </a:p>
          </p:txBody>
        </p:sp>
        <p:grpSp>
          <p:nvGrpSpPr>
            <p:cNvPr id="39" name="Group 16">
              <a:extLst>
                <a:ext uri="{FF2B5EF4-FFF2-40B4-BE49-F238E27FC236}">
                  <a16:creationId xmlns:a16="http://schemas.microsoft.com/office/drawing/2014/main" id="{4663418A-8E87-40F5-9941-CB8A30D81D00}"/>
                </a:ext>
              </a:extLst>
            </p:cNvPr>
            <p:cNvGrpSpPr/>
            <p:nvPr/>
          </p:nvGrpSpPr>
          <p:grpSpPr>
            <a:xfrm rot="10800000">
              <a:off x="8282366" y="107772"/>
              <a:ext cx="454982" cy="394057"/>
              <a:chOff x="0" y="0"/>
              <a:chExt cx="6202680" cy="5372100"/>
            </a:xfrm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43FAB770-506D-4633-BAC4-24C8D31D8F40}"/>
                  </a:ext>
                </a:extLst>
              </p:cNvPr>
              <p:cNvSpPr/>
              <p:nvPr/>
            </p:nvSpPr>
            <p:spPr>
              <a:xfrm flipH="1"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1550670" y="0"/>
                    </a:moveTo>
                    <a:lnTo>
                      <a:pt x="4652010" y="0"/>
                    </a:lnTo>
                    <a:lnTo>
                      <a:pt x="6202680" y="2686050"/>
                    </a:lnTo>
                    <a:lnTo>
                      <a:pt x="4652010" y="5372100"/>
                    </a:lnTo>
                    <a:lnTo>
                      <a:pt x="1550670" y="5372100"/>
                    </a:lnTo>
                    <a:lnTo>
                      <a:pt x="0" y="2686050"/>
                    </a:lnTo>
                    <a:lnTo>
                      <a:pt x="1550670" y="0"/>
                    </a:ln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2880" y="9305925"/>
            <a:ext cx="19280880" cy="1312977"/>
            <a:chOff x="0" y="0"/>
            <a:chExt cx="25707840" cy="1750636"/>
          </a:xfrm>
        </p:grpSpPr>
        <p:grpSp>
          <p:nvGrpSpPr>
            <p:cNvPr id="3" name="Group 3"/>
            <p:cNvGrpSpPr/>
            <p:nvPr/>
          </p:nvGrpSpPr>
          <p:grpSpPr>
            <a:xfrm rot="-5400000">
              <a:off x="10831345" y="-10831345"/>
              <a:ext cx="1750636" cy="23413325"/>
              <a:chOff x="0" y="0"/>
              <a:chExt cx="3130550" cy="41868551"/>
            </a:xfrm>
          </p:grpSpPr>
          <p:sp>
            <p:nvSpPr>
              <p:cNvPr id="4" name="Freeform 4"/>
              <p:cNvSpPr/>
              <p:nvPr/>
            </p:nvSpPr>
            <p:spPr>
              <a:xfrm flipH="1"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3130550" y="1123950"/>
                    </a:moveTo>
                    <a:lnTo>
                      <a:pt x="3130550" y="41868551"/>
                    </a:lnTo>
                    <a:lnTo>
                      <a:pt x="0" y="418685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sp>
          <p:nvSpPr>
            <p:cNvPr id="5" name="Freeform 5"/>
            <p:cNvSpPr/>
            <p:nvPr/>
          </p:nvSpPr>
          <p:spPr>
            <a:xfrm flipH="1">
              <a:off x="22641752" y="0"/>
              <a:ext cx="3066088" cy="1750636"/>
            </a:xfrm>
            <a:custGeom>
              <a:avLst/>
              <a:gdLst/>
              <a:ahLst/>
              <a:cxnLst/>
              <a:rect l="l" t="t" r="r" b="b"/>
              <a:pathLst>
                <a:path w="3066088" h="1750636">
                  <a:moveTo>
                    <a:pt x="3066088" y="0"/>
                  </a:moveTo>
                  <a:lnTo>
                    <a:pt x="0" y="0"/>
                  </a:lnTo>
                  <a:lnTo>
                    <a:pt x="0" y="1750636"/>
                  </a:lnTo>
                  <a:lnTo>
                    <a:pt x="3066088" y="1750636"/>
                  </a:lnTo>
                  <a:lnTo>
                    <a:pt x="3066088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51576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203" y="1076896"/>
            <a:ext cx="8029267" cy="715213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915157" y="2317116"/>
            <a:ext cx="7228843" cy="6153718"/>
            <a:chOff x="0" y="0"/>
            <a:chExt cx="9638458" cy="8204957"/>
          </a:xfrm>
        </p:grpSpPr>
        <p:sp>
          <p:nvSpPr>
            <p:cNvPr id="8" name="TextBox 8"/>
            <p:cNvSpPr txBox="1"/>
            <p:nvPr/>
          </p:nvSpPr>
          <p:spPr>
            <a:xfrm>
              <a:off x="0" y="1232278"/>
              <a:ext cx="9638458" cy="787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420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92167"/>
              <a:ext cx="9638458" cy="5796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465"/>
                </a:lnSpc>
              </a:pPr>
              <a:r>
                <a:rPr lang="ar-EG" sz="2475">
                  <a:solidFill>
                    <a:srgbClr val="000000"/>
                  </a:solidFill>
                  <a:latin typeface="Cairo Bold"/>
                  <a:ea typeface="Cairo Bold"/>
                  <a:cs typeface="Cairo Bold"/>
                  <a:sym typeface="Cairo Bold"/>
                  <a:rtl/>
                </a:rPr>
                <a:t>يعاني معظم المواطنين (متلقي الخدمة في بلدية كفرنجة ) من صعوبة معرفة اجراءات التقديم للخدمة و الوثائق المطلوبة و مدتها و رسومها , حيث لا يوجد حتى موظف استقبال يجيب على استفسارات المواطنين او يدلهم الى الاجراء الصحيح للخدمة ,</a:t>
              </a:r>
            </a:p>
            <a:p>
              <a:pPr algn="r" rtl="1">
                <a:lnSpc>
                  <a:spcPts val="3465"/>
                </a:lnSpc>
              </a:pPr>
              <a:endParaRPr lang="ar-EG" sz="2475">
                <a:solidFill>
                  <a:srgbClr val="000000"/>
                </a:solidFill>
                <a:latin typeface="Cairo Bold"/>
                <a:ea typeface="Cairo Bold"/>
                <a:cs typeface="Cairo Bold"/>
                <a:sym typeface="Cairo Bold"/>
                <a:rtl/>
              </a:endParaRPr>
            </a:p>
            <a:p>
              <a:pPr algn="r" rtl="1">
                <a:lnSpc>
                  <a:spcPts val="3465"/>
                </a:lnSpc>
              </a:pPr>
              <a:r>
                <a:rPr lang="ar-EG" sz="2475">
                  <a:solidFill>
                    <a:srgbClr val="000000"/>
                  </a:solidFill>
                  <a:latin typeface="Cairo Bold"/>
                  <a:ea typeface="Cairo Bold"/>
                  <a:cs typeface="Cairo Bold"/>
                  <a:sym typeface="Cairo Bold"/>
                  <a:rtl/>
                </a:rPr>
                <a:t>تبين من خلال مجموعات التركيز و استطلاعات الرأي و المقابلات </a:t>
              </a:r>
            </a:p>
            <a:p>
              <a:pPr algn="r" rtl="1">
                <a:lnSpc>
                  <a:spcPts val="3465"/>
                </a:lnSpc>
              </a:pPr>
              <a:r>
                <a:rPr lang="ar-EG" sz="2475">
                  <a:solidFill>
                    <a:srgbClr val="000000"/>
                  </a:solidFill>
                  <a:latin typeface="Cairo Bold"/>
                  <a:ea typeface="Cairo Bold"/>
                  <a:cs typeface="Cairo Bold"/>
                  <a:sym typeface="Cairo Bold"/>
                  <a:rtl/>
                </a:rPr>
                <a:t>ان </a:t>
              </a:r>
              <a:r>
                <a:rPr lang="en-US" sz="2475">
                  <a:solidFill>
                    <a:srgbClr val="000000"/>
                  </a:solidFill>
                  <a:latin typeface="Cairo Bold"/>
                  <a:ea typeface="Cairo Bold"/>
                  <a:cs typeface="Cairo Bold"/>
                  <a:sym typeface="Cairo Bold"/>
                </a:rPr>
                <a:t>65</a:t>
              </a:r>
              <a:r>
                <a:rPr lang="ar-EG" sz="2475">
                  <a:solidFill>
                    <a:srgbClr val="000000"/>
                  </a:solidFill>
                  <a:latin typeface="Cairo Bold"/>
                  <a:ea typeface="Cairo Bold"/>
                  <a:cs typeface="Cairo Bold"/>
                  <a:sym typeface="Cairo Bold"/>
                  <a:rtl/>
                </a:rPr>
                <a:t> % من متلقي الخدمة ليس لديهم علم بتفاصيل و  اجرءات الخدمات التي تقدمها بلدية كفرنجة </a:t>
              </a:r>
              <a:r>
                <a:rPr lang="ar-EG" sz="2475">
                  <a:solidFill>
                    <a:srgbClr val="000000"/>
                  </a:solidFill>
                  <a:latin typeface="Cairo"/>
                  <a:ea typeface="Cairo"/>
                  <a:cs typeface="Cairo"/>
                  <a:sym typeface="Cairo"/>
                  <a:rtl/>
                </a:rPr>
                <a:t>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80975"/>
              <a:ext cx="9638458" cy="1095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6300"/>
                </a:lnSpc>
                <a:spcBef>
                  <a:spcPct val="0"/>
                </a:spcBef>
              </a:pPr>
              <a:r>
                <a:rPr lang="ar-EG" sz="4500">
                  <a:solidFill>
                    <a:srgbClr val="00BF63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المشكلة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437840" y="832871"/>
            <a:ext cx="4638675" cy="91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19"/>
              </a:lnSpc>
            </a:pPr>
            <a:r>
              <a:rPr lang="ar-EG" sz="5299">
                <a:solidFill>
                  <a:srgbClr val="1836B2"/>
                </a:solidFill>
                <a:latin typeface="Droid Arabic Kufi Bold"/>
                <a:ea typeface="Droid Arabic Kufi Bold"/>
                <a:cs typeface="Droid Arabic Kufi Bold"/>
                <a:sym typeface="Droid Arabic Kufi Bold"/>
                <a:rtl/>
              </a:rPr>
              <a:t>فكرة المبادرة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0803" y="1277912"/>
            <a:ext cx="10230691" cy="6443310"/>
            <a:chOff x="0" y="0"/>
            <a:chExt cx="13640921" cy="8591080"/>
          </a:xfrm>
        </p:grpSpPr>
        <p:sp>
          <p:nvSpPr>
            <p:cNvPr id="3" name="TextBox 3"/>
            <p:cNvSpPr txBox="1"/>
            <p:nvPr/>
          </p:nvSpPr>
          <p:spPr>
            <a:xfrm>
              <a:off x="1852141" y="-95250"/>
              <a:ext cx="11788780" cy="198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10252"/>
                </a:lnSpc>
              </a:pPr>
              <a:r>
                <a:rPr lang="ar-EG" sz="9320">
                  <a:solidFill>
                    <a:srgbClr val="1836B2"/>
                  </a:solidFill>
                  <a:latin typeface="Tajawal"/>
                  <a:ea typeface="Tajawal"/>
                  <a:cs typeface="Tajawal"/>
                  <a:sym typeface="Tajawal"/>
                  <a:rtl/>
                </a:rPr>
                <a:t>فكرة المبادرة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852141" y="2998413"/>
              <a:ext cx="11788780" cy="754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4004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852141" y="4592205"/>
              <a:ext cx="11788780" cy="3998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4004"/>
                </a:lnSpc>
              </a:pPr>
              <a:r>
                <a:rPr lang="ar-EG" sz="2860">
                  <a:solidFill>
                    <a:srgbClr val="000000"/>
                  </a:solidFill>
                  <a:latin typeface="Cairo Bold"/>
                  <a:ea typeface="Cairo Bold"/>
                  <a:cs typeface="Cairo Bold"/>
                  <a:sym typeface="Cairo Bold"/>
                  <a:rtl/>
                </a:rPr>
                <a:t> بناء على هذه المشكله برزت فكرة المبادرة بعمل دليل خدمات, للخدمات المقدمة من البلدية في مختلف الاقسام و ذلك من خلال تصميم دليل للخدمات  الكتروني و فيديو تعريفي و صور انفوغرافيك لكل خدمة تتضمن اجراءات كل خدمة مقدمة .</a:t>
              </a:r>
            </a:p>
            <a:p>
              <a:pPr algn="ctr" rtl="1">
                <a:lnSpc>
                  <a:spcPts val="4004"/>
                </a:lnSpc>
              </a:pPr>
              <a:endParaRPr lang="ar-EG" sz="2860">
                <a:solidFill>
                  <a:srgbClr val="000000"/>
                </a:solidFill>
                <a:latin typeface="Cairo Bold"/>
                <a:ea typeface="Cairo Bold"/>
                <a:cs typeface="Cairo Bold"/>
                <a:sym typeface="Cairo Bold"/>
                <a:rtl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flipH="1">
              <a:off x="0" y="2537035"/>
              <a:ext cx="13640921" cy="0"/>
            </a:xfrm>
            <a:prstGeom prst="line">
              <a:avLst/>
            </a:prstGeom>
            <a:ln w="36328" cap="rnd">
              <a:solidFill>
                <a:srgbClr val="1836B2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7" name="Freeform 7"/>
          <p:cNvSpPr/>
          <p:nvPr/>
        </p:nvSpPr>
        <p:spPr>
          <a:xfrm>
            <a:off x="12226576" y="2381831"/>
            <a:ext cx="5523338" cy="5523338"/>
          </a:xfrm>
          <a:custGeom>
            <a:avLst/>
            <a:gdLst/>
            <a:ahLst/>
            <a:cxnLst/>
            <a:rect l="l" t="t" r="r" b="b"/>
            <a:pathLst>
              <a:path w="5523338" h="5523338">
                <a:moveTo>
                  <a:pt x="0" y="0"/>
                </a:moveTo>
                <a:lnTo>
                  <a:pt x="5523338" y="0"/>
                </a:lnTo>
                <a:lnTo>
                  <a:pt x="5523338" y="5523338"/>
                </a:lnTo>
                <a:lnTo>
                  <a:pt x="0" y="5523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16846" y="2381831"/>
            <a:ext cx="2433069" cy="236007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992880" y="9305925"/>
            <a:ext cx="19280880" cy="1312977"/>
            <a:chOff x="0" y="0"/>
            <a:chExt cx="25707840" cy="1750636"/>
          </a:xfrm>
        </p:grpSpPr>
        <p:grpSp>
          <p:nvGrpSpPr>
            <p:cNvPr id="10" name="Group 10"/>
            <p:cNvGrpSpPr/>
            <p:nvPr/>
          </p:nvGrpSpPr>
          <p:grpSpPr>
            <a:xfrm rot="-5400000">
              <a:off x="10831345" y="-10831345"/>
              <a:ext cx="1750636" cy="23413325"/>
              <a:chOff x="0" y="0"/>
              <a:chExt cx="3130550" cy="41868551"/>
            </a:xfrm>
          </p:grpSpPr>
          <p:sp>
            <p:nvSpPr>
              <p:cNvPr id="11" name="Freeform 11"/>
              <p:cNvSpPr/>
              <p:nvPr/>
            </p:nvSpPr>
            <p:spPr>
              <a:xfrm flipH="1"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3130550" y="1123950"/>
                    </a:moveTo>
                    <a:lnTo>
                      <a:pt x="3130550" y="41868551"/>
                    </a:lnTo>
                    <a:lnTo>
                      <a:pt x="0" y="418685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 flipH="1">
              <a:off x="22641752" y="0"/>
              <a:ext cx="3066088" cy="1750636"/>
            </a:xfrm>
            <a:custGeom>
              <a:avLst/>
              <a:gdLst/>
              <a:ahLst/>
              <a:cxnLst/>
              <a:rect l="l" t="t" r="r" b="b"/>
              <a:pathLst>
                <a:path w="3066088" h="1750636">
                  <a:moveTo>
                    <a:pt x="3066088" y="0"/>
                  </a:moveTo>
                  <a:lnTo>
                    <a:pt x="0" y="0"/>
                  </a:lnTo>
                  <a:lnTo>
                    <a:pt x="0" y="1750636"/>
                  </a:lnTo>
                  <a:lnTo>
                    <a:pt x="3066088" y="1750636"/>
                  </a:lnTo>
                  <a:lnTo>
                    <a:pt x="3066088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51576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16231" y="1172195"/>
            <a:ext cx="11333093" cy="4920645"/>
            <a:chOff x="0" y="0"/>
            <a:chExt cx="15110791" cy="6560860"/>
          </a:xfrm>
        </p:grpSpPr>
        <p:sp>
          <p:nvSpPr>
            <p:cNvPr id="3" name="TextBox 3"/>
            <p:cNvSpPr txBox="1"/>
            <p:nvPr/>
          </p:nvSpPr>
          <p:spPr>
            <a:xfrm>
              <a:off x="0" y="3063465"/>
              <a:ext cx="13197502" cy="1914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5460"/>
                </a:lnSpc>
              </a:pPr>
              <a:r>
                <a:rPr lang="ar-EG" sz="4550">
                  <a:solidFill>
                    <a:srgbClr val="000000"/>
                  </a:solidFill>
                  <a:latin typeface="Tajawal Medium"/>
                  <a:ea typeface="Tajawal Medium"/>
                  <a:cs typeface="Tajawal Medium"/>
                  <a:sym typeface="Tajawal Medium"/>
                  <a:rtl/>
                </a:rPr>
                <a:t>رفع الوعي بالخدمات المقدمة من قبل بلدية كفرنجة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827435"/>
              <a:ext cx="13197502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4200"/>
                </a:lnSpc>
              </a:pPr>
              <a:endParaRPr/>
            </a:p>
          </p:txBody>
        </p:sp>
        <p:sp>
          <p:nvSpPr>
            <p:cNvPr id="5" name="AutoShape 5"/>
            <p:cNvSpPr/>
            <p:nvPr/>
          </p:nvSpPr>
          <p:spPr>
            <a:xfrm flipH="1">
              <a:off x="0" y="2161489"/>
              <a:ext cx="15110791" cy="0"/>
            </a:xfrm>
            <a:prstGeom prst="line">
              <a:avLst/>
            </a:prstGeom>
            <a:ln w="38100" cap="rnd">
              <a:solidFill>
                <a:srgbClr val="1836B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76225"/>
              <a:ext cx="13197502" cy="1690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9799"/>
                </a:lnSpc>
                <a:spcBef>
                  <a:spcPct val="0"/>
                </a:spcBef>
              </a:pPr>
              <a:r>
                <a:rPr lang="ar-EG" sz="6999">
                  <a:solidFill>
                    <a:srgbClr val="000000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الهدف العام للمبادرة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992880" y="9305925"/>
            <a:ext cx="19280880" cy="1312977"/>
            <a:chOff x="0" y="0"/>
            <a:chExt cx="25707840" cy="1750636"/>
          </a:xfrm>
        </p:grpSpPr>
        <p:grpSp>
          <p:nvGrpSpPr>
            <p:cNvPr id="8" name="Group 8"/>
            <p:cNvGrpSpPr/>
            <p:nvPr/>
          </p:nvGrpSpPr>
          <p:grpSpPr>
            <a:xfrm rot="-5400000">
              <a:off x="10831345" y="-10831345"/>
              <a:ext cx="1750636" cy="23413325"/>
              <a:chOff x="0" y="0"/>
              <a:chExt cx="3130550" cy="41868551"/>
            </a:xfrm>
          </p:grpSpPr>
          <p:sp>
            <p:nvSpPr>
              <p:cNvPr id="9" name="Freeform 9"/>
              <p:cNvSpPr/>
              <p:nvPr/>
            </p:nvSpPr>
            <p:spPr>
              <a:xfrm flipH="1"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3130550" y="1123950"/>
                    </a:moveTo>
                    <a:lnTo>
                      <a:pt x="3130550" y="41868551"/>
                    </a:lnTo>
                    <a:lnTo>
                      <a:pt x="0" y="418685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 flipH="1">
              <a:off x="22641752" y="0"/>
              <a:ext cx="3066088" cy="1750636"/>
            </a:xfrm>
            <a:custGeom>
              <a:avLst/>
              <a:gdLst/>
              <a:ahLst/>
              <a:cxnLst/>
              <a:rect l="l" t="t" r="r" b="b"/>
              <a:pathLst>
                <a:path w="3066088" h="1750636">
                  <a:moveTo>
                    <a:pt x="3066088" y="0"/>
                  </a:moveTo>
                  <a:lnTo>
                    <a:pt x="0" y="0"/>
                  </a:lnTo>
                  <a:lnTo>
                    <a:pt x="0" y="1750636"/>
                  </a:lnTo>
                  <a:lnTo>
                    <a:pt x="3066088" y="1750636"/>
                  </a:lnTo>
                  <a:lnTo>
                    <a:pt x="3066088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51576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22262" y="1861813"/>
            <a:ext cx="5072173" cy="5202675"/>
          </a:xfrm>
          <a:custGeom>
            <a:avLst/>
            <a:gdLst/>
            <a:ahLst/>
            <a:cxnLst/>
            <a:rect l="l" t="t" r="r" b="b"/>
            <a:pathLst>
              <a:path w="5072173" h="5202675">
                <a:moveTo>
                  <a:pt x="0" y="0"/>
                </a:moveTo>
                <a:lnTo>
                  <a:pt x="5072173" y="0"/>
                </a:lnTo>
                <a:lnTo>
                  <a:pt x="5072173" y="5202674"/>
                </a:lnTo>
                <a:lnTo>
                  <a:pt x="0" y="5202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29103" y="2135096"/>
            <a:ext cx="9598206" cy="490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759"/>
              </a:lnSpc>
            </a:pPr>
            <a:r>
              <a:rPr lang="ar-EG" sz="3399" dirty="0">
                <a:solidFill>
                  <a:srgbClr val="1836B2"/>
                </a:solidFill>
                <a:latin typeface="Droid Arabic Kufi Bold"/>
                <a:ea typeface="Droid Arabic Kufi Bold"/>
                <a:cs typeface="Droid Arabic Kufi Bold"/>
                <a:sym typeface="Droid Arabic Kufi Bold"/>
                <a:rtl/>
              </a:rPr>
              <a:t>الاهداف الفرعية :</a:t>
            </a:r>
          </a:p>
          <a:p>
            <a:pPr algn="r" rtl="1">
              <a:lnSpc>
                <a:spcPts val="4759"/>
              </a:lnSpc>
            </a:pPr>
            <a:endParaRPr lang="ar-EG" sz="3399" dirty="0">
              <a:solidFill>
                <a:srgbClr val="1836B2"/>
              </a:solidFill>
              <a:latin typeface="Droid Arabic Kufi Bold"/>
              <a:ea typeface="Droid Arabic Kufi Bold"/>
              <a:cs typeface="Droid Arabic Kufi Bold"/>
              <a:sym typeface="Droid Arabic Kufi Bold"/>
              <a:rtl/>
            </a:endParaRPr>
          </a:p>
          <a:p>
            <a:pPr algn="r" rtl="1">
              <a:lnSpc>
                <a:spcPts val="4759"/>
              </a:lnSpc>
            </a:pPr>
            <a:endParaRPr lang="ar-EG" sz="3399" dirty="0">
              <a:solidFill>
                <a:srgbClr val="1836B2"/>
              </a:solidFill>
              <a:latin typeface="Droid Arabic Kufi Bold"/>
              <a:ea typeface="Droid Arabic Kufi Bold"/>
              <a:cs typeface="Droid Arabic Kufi Bold"/>
              <a:sym typeface="Droid Arabic Kufi Bold"/>
              <a:rtl/>
            </a:endParaRPr>
          </a:p>
          <a:p>
            <a:pPr algn="r" rtl="1">
              <a:lnSpc>
                <a:spcPts val="4759"/>
              </a:lnSpc>
            </a:pPr>
            <a:r>
              <a:rPr lang="ar-JO" sz="3399" dirty="0">
                <a:solidFill>
                  <a:srgbClr val="000000"/>
                </a:solidFill>
                <a:latin typeface="Droid Arabic Kufi Bold"/>
                <a:ea typeface="Droid Arabic Kufi Bold"/>
                <a:cs typeface="Droid Arabic Kufi Bold"/>
                <a:sym typeface="Droid Arabic Kufi Bold"/>
              </a:rPr>
              <a:t>1</a:t>
            </a:r>
            <a:r>
              <a:rPr lang="ar-EG" sz="3399" dirty="0">
                <a:solidFill>
                  <a:srgbClr val="000000"/>
                </a:solidFill>
                <a:latin typeface="Droid Arabic Kufi Bold"/>
                <a:ea typeface="Droid Arabic Kufi Bold"/>
                <a:cs typeface="Droid Arabic Kufi Bold"/>
                <a:sym typeface="Droid Arabic Kufi Bold"/>
                <a:rtl/>
              </a:rPr>
              <a:t>- رفع وعي </a:t>
            </a:r>
            <a:r>
              <a:rPr lang="ar-JO" sz="3399" dirty="0">
                <a:solidFill>
                  <a:srgbClr val="000000"/>
                </a:solidFill>
                <a:latin typeface="Droid Arabic Kufi Bold"/>
                <a:ea typeface="Droid Arabic Kufi Bold"/>
                <a:cs typeface="Droid Arabic Kufi Bold"/>
                <a:sym typeface="Droid Arabic Kufi Bold"/>
              </a:rPr>
              <a:t>30</a:t>
            </a:r>
            <a:r>
              <a:rPr lang="ar-EG" sz="3399" dirty="0">
                <a:solidFill>
                  <a:srgbClr val="000000"/>
                </a:solidFill>
                <a:latin typeface="Droid Arabic Kufi Bold"/>
                <a:ea typeface="Droid Arabic Kufi Bold"/>
                <a:cs typeface="Droid Arabic Kufi Bold"/>
                <a:sym typeface="Droid Arabic Kufi Bold"/>
                <a:rtl/>
              </a:rPr>
              <a:t>% من مواطني كفرنجة بالإجراءات اللازمة لكل خدمة .</a:t>
            </a:r>
          </a:p>
          <a:p>
            <a:pPr algn="r" rtl="1">
              <a:lnSpc>
                <a:spcPts val="4759"/>
              </a:lnSpc>
            </a:pPr>
            <a:r>
              <a:rPr lang="ar-JO" sz="3399" dirty="0">
                <a:solidFill>
                  <a:srgbClr val="000000"/>
                </a:solidFill>
                <a:latin typeface="Droid Arabic Kufi Bold"/>
                <a:ea typeface="Droid Arabic Kufi Bold"/>
                <a:cs typeface="Droid Arabic Kufi Bold"/>
                <a:sym typeface="Droid Arabic Kufi Bold"/>
              </a:rPr>
              <a:t>2</a:t>
            </a:r>
            <a:r>
              <a:rPr lang="ar-EG" sz="3399" dirty="0">
                <a:solidFill>
                  <a:srgbClr val="000000"/>
                </a:solidFill>
                <a:latin typeface="Droid Arabic Kufi Bold"/>
                <a:ea typeface="Droid Arabic Kufi Bold"/>
                <a:cs typeface="Droid Arabic Kufi Bold"/>
                <a:sym typeface="Droid Arabic Kufi Bold"/>
                <a:rtl/>
              </a:rPr>
              <a:t>- تقليل الشكاوي المتعلقة بعدم وضوح اجراءات الخدمات المقدمة من قبل البلدية بنسبة </a:t>
            </a:r>
            <a:r>
              <a:rPr lang="ar-JO" sz="3399" dirty="0">
                <a:solidFill>
                  <a:srgbClr val="000000"/>
                </a:solidFill>
                <a:latin typeface="Droid Arabic Kufi Bold"/>
                <a:ea typeface="Droid Arabic Kufi Bold"/>
                <a:cs typeface="Droid Arabic Kufi Bold"/>
                <a:sym typeface="Droid Arabic Kufi Bold"/>
              </a:rPr>
              <a:t>50</a:t>
            </a:r>
            <a:r>
              <a:rPr lang="ar-EG" sz="3399" dirty="0">
                <a:solidFill>
                  <a:srgbClr val="000000"/>
                </a:solidFill>
                <a:latin typeface="Droid Arabic Kufi Bold"/>
                <a:ea typeface="Droid Arabic Kufi Bold"/>
                <a:cs typeface="Droid Arabic Kufi Bold"/>
                <a:sym typeface="Droid Arabic Kufi Bold"/>
                <a:rtl/>
              </a:rPr>
              <a:t>% .</a:t>
            </a:r>
          </a:p>
          <a:p>
            <a:pPr algn="r" rtl="1">
              <a:lnSpc>
                <a:spcPts val="4759"/>
              </a:lnSpc>
            </a:pPr>
            <a:r>
              <a:rPr lang="ar-JO" sz="3399" dirty="0">
                <a:solidFill>
                  <a:srgbClr val="000000"/>
                </a:solidFill>
                <a:latin typeface="Droid Arabic Kufi Bold"/>
                <a:ea typeface="Droid Arabic Kufi Bold"/>
                <a:cs typeface="Droid Arabic Kufi Bold"/>
                <a:sym typeface="Droid Arabic Kufi Bold"/>
              </a:rPr>
              <a:t>3</a:t>
            </a:r>
            <a:r>
              <a:rPr lang="ar-EG" sz="3399" dirty="0">
                <a:solidFill>
                  <a:srgbClr val="000000"/>
                </a:solidFill>
                <a:latin typeface="Droid Arabic Kufi Bold"/>
                <a:ea typeface="Droid Arabic Kufi Bold"/>
                <a:cs typeface="Droid Arabic Kufi Bold"/>
                <a:sym typeface="Droid Arabic Kufi Bold"/>
                <a:rtl/>
              </a:rPr>
              <a:t>- تقليل الوقت و الجهد على المواطن بالتقديم للخدمة 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992880" y="9305925"/>
            <a:ext cx="19280880" cy="1312977"/>
            <a:chOff x="0" y="0"/>
            <a:chExt cx="25707840" cy="1750636"/>
          </a:xfrm>
        </p:grpSpPr>
        <p:grpSp>
          <p:nvGrpSpPr>
            <p:cNvPr id="5" name="Group 5"/>
            <p:cNvGrpSpPr/>
            <p:nvPr/>
          </p:nvGrpSpPr>
          <p:grpSpPr>
            <a:xfrm rot="-5400000">
              <a:off x="10831345" y="-10831345"/>
              <a:ext cx="1750636" cy="23413325"/>
              <a:chOff x="0" y="0"/>
              <a:chExt cx="3130550" cy="41868551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3130550" y="1123950"/>
                    </a:moveTo>
                    <a:lnTo>
                      <a:pt x="3130550" y="41868551"/>
                    </a:lnTo>
                    <a:lnTo>
                      <a:pt x="0" y="418685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sp>
          <p:nvSpPr>
            <p:cNvPr id="7" name="Freeform 7"/>
            <p:cNvSpPr/>
            <p:nvPr/>
          </p:nvSpPr>
          <p:spPr>
            <a:xfrm flipH="1">
              <a:off x="22641752" y="0"/>
              <a:ext cx="3066088" cy="1750636"/>
            </a:xfrm>
            <a:custGeom>
              <a:avLst/>
              <a:gdLst/>
              <a:ahLst/>
              <a:cxnLst/>
              <a:rect l="l" t="t" r="r" b="b"/>
              <a:pathLst>
                <a:path w="3066088" h="1750636">
                  <a:moveTo>
                    <a:pt x="3066088" y="0"/>
                  </a:moveTo>
                  <a:lnTo>
                    <a:pt x="0" y="0"/>
                  </a:lnTo>
                  <a:lnTo>
                    <a:pt x="0" y="1750636"/>
                  </a:lnTo>
                  <a:lnTo>
                    <a:pt x="3066088" y="1750636"/>
                  </a:lnTo>
                  <a:lnTo>
                    <a:pt x="3066088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1576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11613" y="2416998"/>
            <a:ext cx="7769311" cy="4357178"/>
            <a:chOff x="0" y="0"/>
            <a:chExt cx="10359082" cy="5809571"/>
          </a:xfrm>
        </p:grpSpPr>
        <p:sp>
          <p:nvSpPr>
            <p:cNvPr id="3" name="TextBox 3"/>
            <p:cNvSpPr txBox="1"/>
            <p:nvPr/>
          </p:nvSpPr>
          <p:spPr>
            <a:xfrm>
              <a:off x="0" y="3624959"/>
              <a:ext cx="10359082" cy="20614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4164"/>
                </a:lnSpc>
              </a:pPr>
              <a:r>
                <a:rPr lang="ar-EG" sz="2974">
                  <a:solidFill>
                    <a:srgbClr val="000000"/>
                  </a:solidFill>
                  <a:latin typeface="Cairo Bold"/>
                  <a:ea typeface="Cairo Bold"/>
                  <a:cs typeface="Cairo Bold"/>
                  <a:sym typeface="Cairo Bold"/>
                  <a:rtl/>
                </a:rPr>
                <a:t>افراد المجتمع بمختلف فئاته و بشكل خاص المواطنين اصحاب المعاملات في البلدية للفئة العمرية </a:t>
              </a:r>
              <a:r>
                <a:rPr lang="en-US" sz="2974">
                  <a:solidFill>
                    <a:srgbClr val="000000"/>
                  </a:solidFill>
                  <a:latin typeface="Cairo Bold"/>
                  <a:ea typeface="Cairo Bold"/>
                  <a:cs typeface="Cairo Bold"/>
                  <a:sym typeface="Cairo Bold"/>
                </a:rPr>
                <a:t>18</a:t>
              </a:r>
              <a:r>
                <a:rPr lang="ar-EG" sz="2974">
                  <a:solidFill>
                    <a:srgbClr val="000000"/>
                  </a:solidFill>
                  <a:latin typeface="Cairo Bold"/>
                  <a:ea typeface="Cairo Bold"/>
                  <a:cs typeface="Cairo Bold"/>
                  <a:sym typeface="Cairo Bold"/>
                  <a:rtl/>
                </a:rPr>
                <a:t> فما فوق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793719"/>
              <a:ext cx="10359082" cy="787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420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35890"/>
              <a:ext cx="10359082" cy="1438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8260"/>
                </a:lnSpc>
                <a:spcBef>
                  <a:spcPct val="0"/>
                </a:spcBef>
              </a:pPr>
              <a:r>
                <a:rPr lang="ar-EG" sz="5900">
                  <a:solidFill>
                    <a:srgbClr val="000000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الفئة المستهدفة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H="1">
              <a:off x="0" y="3074782"/>
              <a:ext cx="10359082" cy="0"/>
            </a:xfrm>
            <a:prstGeom prst="line">
              <a:avLst/>
            </a:prstGeom>
            <a:ln w="38100" cap="rnd">
              <a:solidFill>
                <a:srgbClr val="86C7ED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7" name="Freeform 7"/>
          <p:cNvSpPr/>
          <p:nvPr/>
        </p:nvSpPr>
        <p:spPr>
          <a:xfrm>
            <a:off x="11096714" y="781531"/>
            <a:ext cx="6900105" cy="8039596"/>
          </a:xfrm>
          <a:custGeom>
            <a:avLst/>
            <a:gdLst/>
            <a:ahLst/>
            <a:cxnLst/>
            <a:rect l="l" t="t" r="r" b="b"/>
            <a:pathLst>
              <a:path w="6900105" h="8039596">
                <a:moveTo>
                  <a:pt x="0" y="0"/>
                </a:moveTo>
                <a:lnTo>
                  <a:pt x="6900104" y="0"/>
                </a:lnTo>
                <a:lnTo>
                  <a:pt x="6900104" y="8039596"/>
                </a:lnTo>
                <a:lnTo>
                  <a:pt x="0" y="8039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57" r="-8257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92880" y="9305925"/>
            <a:ext cx="19280880" cy="1312977"/>
            <a:chOff x="0" y="0"/>
            <a:chExt cx="25707840" cy="1750636"/>
          </a:xfrm>
        </p:grpSpPr>
        <p:grpSp>
          <p:nvGrpSpPr>
            <p:cNvPr id="9" name="Group 9"/>
            <p:cNvGrpSpPr/>
            <p:nvPr/>
          </p:nvGrpSpPr>
          <p:grpSpPr>
            <a:xfrm rot="-5400000">
              <a:off x="10831345" y="-10831345"/>
              <a:ext cx="1750636" cy="23413325"/>
              <a:chOff x="0" y="0"/>
              <a:chExt cx="3130550" cy="41868551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3130550" y="1123950"/>
                    </a:moveTo>
                    <a:lnTo>
                      <a:pt x="3130550" y="41868551"/>
                    </a:lnTo>
                    <a:lnTo>
                      <a:pt x="0" y="418685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sp>
          <p:nvSpPr>
            <p:cNvPr id="11" name="Freeform 11"/>
            <p:cNvSpPr/>
            <p:nvPr/>
          </p:nvSpPr>
          <p:spPr>
            <a:xfrm flipH="1">
              <a:off x="22641752" y="0"/>
              <a:ext cx="3066088" cy="1750636"/>
            </a:xfrm>
            <a:custGeom>
              <a:avLst/>
              <a:gdLst/>
              <a:ahLst/>
              <a:cxnLst/>
              <a:rect l="l" t="t" r="r" b="b"/>
              <a:pathLst>
                <a:path w="3066088" h="1750636">
                  <a:moveTo>
                    <a:pt x="3066088" y="0"/>
                  </a:moveTo>
                  <a:lnTo>
                    <a:pt x="0" y="0"/>
                  </a:lnTo>
                  <a:lnTo>
                    <a:pt x="0" y="1750636"/>
                  </a:lnTo>
                  <a:lnTo>
                    <a:pt x="3066088" y="1750636"/>
                  </a:lnTo>
                  <a:lnTo>
                    <a:pt x="306608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51576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48224" y="948206"/>
            <a:ext cx="9711997" cy="1076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250"/>
              </a:lnSpc>
            </a:pPr>
            <a:r>
              <a:rPr lang="ar-EG" sz="7500">
                <a:solidFill>
                  <a:srgbClr val="1836B2"/>
                </a:solidFill>
                <a:latin typeface="Cairo Bold"/>
                <a:ea typeface="Cairo Bold"/>
                <a:cs typeface="Cairo Bold"/>
                <a:sym typeface="Cairo Bold"/>
                <a:rtl/>
              </a:rPr>
              <a:t>الانشطة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698459" y="3441514"/>
            <a:ext cx="3260613" cy="2447684"/>
            <a:chOff x="0" y="0"/>
            <a:chExt cx="4347484" cy="3263578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4347484" cy="2336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490"/>
                </a:lnSpc>
              </a:pPr>
              <a:r>
                <a:rPr lang="ar-EG" sz="2908">
                  <a:solidFill>
                    <a:srgbClr val="000000"/>
                  </a:solidFill>
                  <a:latin typeface="Cairo Bold"/>
                  <a:ea typeface="Cairo Bold"/>
                  <a:cs typeface="Cairo Bold"/>
                  <a:sym typeface="Cairo Bold"/>
                  <a:rtl/>
                </a:rPr>
                <a:t>مراجعة البلدية و جمع المعلومات المتعلقة بكل خدمة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673163"/>
              <a:ext cx="4347484" cy="568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98316" y="3431967"/>
            <a:ext cx="3259859" cy="2019081"/>
            <a:chOff x="0" y="0"/>
            <a:chExt cx="4346479" cy="2692108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4346479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60"/>
                </a:lnSpc>
              </a:pPr>
              <a:r>
                <a:rPr lang="ar-EG" sz="2800">
                  <a:solidFill>
                    <a:srgbClr val="000000"/>
                  </a:solidFill>
                  <a:latin typeface="Cairo Bold"/>
                  <a:ea typeface="Cairo Bold"/>
                  <a:cs typeface="Cairo Bold"/>
                  <a:sym typeface="Cairo Bold"/>
                  <a:rtl/>
                </a:rPr>
                <a:t>التواصل مع مصمم لإنشاء و تصميم دليل للخدمات الكتروني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086531"/>
              <a:ext cx="4346479" cy="58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71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73488" y="3419902"/>
            <a:ext cx="3406719" cy="1864141"/>
            <a:chOff x="0" y="0"/>
            <a:chExt cx="4542292" cy="248552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4542292" cy="1447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2880"/>
                </a:lnSpc>
              </a:pPr>
              <a:r>
                <a:rPr lang="ar-EG" sz="2400">
                  <a:solidFill>
                    <a:srgbClr val="000000"/>
                  </a:solidFill>
                  <a:latin typeface="Cairo Bold"/>
                  <a:ea typeface="Cairo Bold"/>
                  <a:cs typeface="Cairo Bold"/>
                  <a:sym typeface="Cairo Bold"/>
                  <a:rtl/>
                </a:rPr>
                <a:t>التواصل مع مصمم لتجهيز فيديو تعريفي للخدمات المقدمة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848406"/>
              <a:ext cx="4542292" cy="611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8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92880" y="9305925"/>
            <a:ext cx="19280880" cy="1312977"/>
            <a:chOff x="0" y="0"/>
            <a:chExt cx="25707840" cy="1750636"/>
          </a:xfrm>
        </p:grpSpPr>
        <p:grpSp>
          <p:nvGrpSpPr>
            <p:cNvPr id="13" name="Group 13"/>
            <p:cNvGrpSpPr/>
            <p:nvPr/>
          </p:nvGrpSpPr>
          <p:grpSpPr>
            <a:xfrm rot="-5400000">
              <a:off x="10831345" y="-10831345"/>
              <a:ext cx="1750636" cy="23413325"/>
              <a:chOff x="0" y="0"/>
              <a:chExt cx="3130550" cy="41868551"/>
            </a:xfrm>
          </p:grpSpPr>
          <p:sp>
            <p:nvSpPr>
              <p:cNvPr id="14" name="Freeform 14"/>
              <p:cNvSpPr/>
              <p:nvPr/>
            </p:nvSpPr>
            <p:spPr>
              <a:xfrm flipH="1"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3130550" y="1123950"/>
                    </a:moveTo>
                    <a:lnTo>
                      <a:pt x="3130550" y="41868551"/>
                    </a:lnTo>
                    <a:lnTo>
                      <a:pt x="0" y="418685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sp>
          <p:nvSpPr>
            <p:cNvPr id="15" name="Freeform 15"/>
            <p:cNvSpPr/>
            <p:nvPr/>
          </p:nvSpPr>
          <p:spPr>
            <a:xfrm flipH="1">
              <a:off x="22641752" y="0"/>
              <a:ext cx="3066088" cy="1750636"/>
            </a:xfrm>
            <a:custGeom>
              <a:avLst/>
              <a:gdLst/>
              <a:ahLst/>
              <a:cxnLst/>
              <a:rect l="l" t="t" r="r" b="b"/>
              <a:pathLst>
                <a:path w="3066088" h="1750636">
                  <a:moveTo>
                    <a:pt x="3066088" y="0"/>
                  </a:moveTo>
                  <a:lnTo>
                    <a:pt x="0" y="0"/>
                  </a:lnTo>
                  <a:lnTo>
                    <a:pt x="0" y="1750636"/>
                  </a:lnTo>
                  <a:lnTo>
                    <a:pt x="3066088" y="1750636"/>
                  </a:lnTo>
                  <a:lnTo>
                    <a:pt x="3066088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5157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4029232" y="3334177"/>
            <a:ext cx="2904807" cy="2035591"/>
            <a:chOff x="0" y="0"/>
            <a:chExt cx="3873076" cy="271412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0"/>
              <a:ext cx="3873076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360"/>
                </a:lnSpc>
              </a:pPr>
              <a:r>
                <a:rPr lang="ar-EG" sz="2800">
                  <a:solidFill>
                    <a:srgbClr val="000000"/>
                  </a:solidFill>
                  <a:latin typeface="Cairo Bold"/>
                  <a:ea typeface="Cairo Bold"/>
                  <a:cs typeface="Cairo Bold"/>
                  <a:sym typeface="Cairo Bold"/>
                  <a:rtl/>
                </a:rPr>
                <a:t>تصميم صور انفوغرافيك للخدمات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077006"/>
              <a:ext cx="3873076" cy="611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85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93700" y="3166231"/>
            <a:ext cx="3496083" cy="2333384"/>
            <a:chOff x="0" y="0"/>
            <a:chExt cx="4661444" cy="3111178"/>
          </a:xfrm>
        </p:grpSpPr>
        <p:sp>
          <p:nvSpPr>
            <p:cNvPr id="20" name="TextBox 20"/>
            <p:cNvSpPr txBox="1"/>
            <p:nvPr/>
          </p:nvSpPr>
          <p:spPr>
            <a:xfrm>
              <a:off x="0" y="0"/>
              <a:ext cx="4661444" cy="2184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250"/>
                </a:lnSpc>
              </a:pPr>
              <a:r>
                <a:rPr lang="ar-EG" sz="2708">
                  <a:solidFill>
                    <a:srgbClr val="000000"/>
                  </a:solidFill>
                  <a:latin typeface="Cairo Bold"/>
                  <a:ea typeface="Cairo Bold"/>
                  <a:cs typeface="Cairo Bold"/>
                  <a:sym typeface="Cairo Bold"/>
                  <a:rtl/>
                </a:rPr>
                <a:t>ترويج للدليل و تعريف المجتمع به من خلال مواقع التواصل الاجتماعي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520763"/>
              <a:ext cx="4661444" cy="568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533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45388" y="5293391"/>
            <a:ext cx="2764655" cy="2790159"/>
            <a:chOff x="0" y="0"/>
            <a:chExt cx="3686206" cy="3720212"/>
          </a:xfrm>
        </p:grpSpPr>
        <p:sp>
          <p:nvSpPr>
            <p:cNvPr id="3" name="TextBox 3"/>
            <p:cNvSpPr txBox="1"/>
            <p:nvPr/>
          </p:nvSpPr>
          <p:spPr>
            <a:xfrm>
              <a:off x="0" y="-104775"/>
              <a:ext cx="3686206" cy="636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744"/>
                </a:lnSpc>
              </a:pPr>
              <a:r>
                <a:rPr lang="ar-EG" sz="2674">
                  <a:solidFill>
                    <a:srgbClr val="1836B2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الاسبوع الاول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35718"/>
              <a:ext cx="3686206" cy="1454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2869"/>
                </a:lnSpc>
                <a:spcBef>
                  <a:spcPct val="0"/>
                </a:spcBef>
              </a:pPr>
              <a:r>
                <a:rPr lang="ar-EG" sz="2049">
                  <a:solidFill>
                    <a:srgbClr val="000000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مراجعة البلدية و جمع المعلومات المتعلقة بكل خدمة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53530" y="5293391"/>
            <a:ext cx="2764655" cy="1683988"/>
            <a:chOff x="0" y="0"/>
            <a:chExt cx="3686206" cy="2245318"/>
          </a:xfrm>
        </p:grpSpPr>
        <p:sp>
          <p:nvSpPr>
            <p:cNvPr id="6" name="TextBox 6"/>
            <p:cNvSpPr txBox="1"/>
            <p:nvPr/>
          </p:nvSpPr>
          <p:spPr>
            <a:xfrm>
              <a:off x="0" y="-114300"/>
              <a:ext cx="3686206" cy="679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920"/>
                </a:lnSpc>
              </a:pPr>
              <a:r>
                <a:rPr lang="ar-EG" sz="2800">
                  <a:solidFill>
                    <a:srgbClr val="1836B2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الاسبوع الثاني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56149"/>
              <a:ext cx="3686206" cy="1259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3709"/>
                </a:lnSpc>
                <a:spcBef>
                  <a:spcPct val="0"/>
                </a:spcBef>
              </a:pPr>
              <a:r>
                <a:rPr lang="ar-EG" sz="2649">
                  <a:solidFill>
                    <a:srgbClr val="000000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 تصميم دليل للخدمات الكتروني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61673" y="5293391"/>
            <a:ext cx="2764655" cy="1609694"/>
            <a:chOff x="0" y="0"/>
            <a:chExt cx="3686206" cy="2146258"/>
          </a:xfrm>
        </p:grpSpPr>
        <p:sp>
          <p:nvSpPr>
            <p:cNvPr id="9" name="TextBox 9"/>
            <p:cNvSpPr txBox="1"/>
            <p:nvPr/>
          </p:nvSpPr>
          <p:spPr>
            <a:xfrm>
              <a:off x="0" y="-114300"/>
              <a:ext cx="3686206" cy="679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920"/>
                </a:lnSpc>
              </a:pPr>
              <a:r>
                <a:rPr lang="ar-EG" sz="2800">
                  <a:solidFill>
                    <a:srgbClr val="1836B2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الاسبوع الثالث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75199"/>
              <a:ext cx="3686206" cy="1052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079"/>
                </a:lnSpc>
              </a:pPr>
              <a:r>
                <a:rPr lang="ar-EG" sz="2199">
                  <a:solidFill>
                    <a:srgbClr val="000000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تصميم فيديو تعريفي</a:t>
              </a:r>
            </a:p>
            <a:p>
              <a:pPr marL="0" lvl="0" indent="0" algn="r" rtl="1">
                <a:lnSpc>
                  <a:spcPts val="3079"/>
                </a:lnSpc>
                <a:spcBef>
                  <a:spcPct val="0"/>
                </a:spcBef>
              </a:pPr>
              <a:endParaRPr lang="ar-EG" sz="2199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469815" y="5293391"/>
            <a:ext cx="2764655" cy="2259934"/>
            <a:chOff x="0" y="0"/>
            <a:chExt cx="3686206" cy="301324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23825"/>
              <a:ext cx="3686206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4200"/>
                </a:lnSpc>
              </a:pPr>
              <a:r>
                <a:rPr lang="ar-EG" sz="3000">
                  <a:solidFill>
                    <a:srgbClr val="1836B2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الاسبوع الرابع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19226"/>
              <a:ext cx="3686206" cy="1573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079"/>
                </a:lnSpc>
              </a:pPr>
              <a:r>
                <a:rPr lang="ar-EG" sz="2199">
                  <a:solidFill>
                    <a:srgbClr val="000000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تصميم صور انفوغرافيك لكل خدمة </a:t>
              </a:r>
            </a:p>
            <a:p>
              <a:pPr marL="0" lvl="0" indent="0" algn="r" rtl="1">
                <a:lnSpc>
                  <a:spcPts val="3079"/>
                </a:lnSpc>
                <a:spcBef>
                  <a:spcPct val="0"/>
                </a:spcBef>
              </a:pPr>
              <a:endParaRPr lang="ar-EG" sz="2199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77957" y="5293391"/>
            <a:ext cx="2764655" cy="2617438"/>
            <a:chOff x="0" y="0"/>
            <a:chExt cx="3686206" cy="348991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14300"/>
              <a:ext cx="3686206" cy="679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920"/>
                </a:lnSpc>
              </a:pPr>
              <a:r>
                <a:rPr lang="ar-EG" sz="2800">
                  <a:solidFill>
                    <a:srgbClr val="1836B2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الاسبوع الخامس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75199"/>
              <a:ext cx="3686206" cy="2094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3079"/>
                </a:lnSpc>
                <a:spcBef>
                  <a:spcPct val="0"/>
                </a:spcBef>
              </a:pPr>
              <a:r>
                <a:rPr lang="ar-EG" sz="2199">
                  <a:solidFill>
                    <a:srgbClr val="000000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ترويج للدليل و تعريف المجتمع به من خلال مواقع التواصل الاجتماعي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024148" y="904941"/>
            <a:ext cx="11148008" cy="2441680"/>
            <a:chOff x="0" y="0"/>
            <a:chExt cx="14864011" cy="325557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209550"/>
              <a:ext cx="14864011" cy="1274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7419"/>
                </a:lnSpc>
                <a:spcBef>
                  <a:spcPct val="0"/>
                </a:spcBef>
              </a:pPr>
              <a:r>
                <a:rPr lang="ar-EG" sz="5299" dirty="0">
                  <a:solidFill>
                    <a:srgbClr val="1836B2"/>
                  </a:solidFill>
                  <a:latin typeface="Tajawal Bold"/>
                  <a:ea typeface="Tajawal Bold"/>
                  <a:cs typeface="Tajawal Bold"/>
                  <a:sym typeface="Tajawal Bold"/>
                  <a:rtl/>
                </a:rPr>
                <a:t>جدول الانشطه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810948"/>
              <a:ext cx="14864011" cy="1444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4200"/>
                </a:lnSpc>
              </a:pPr>
              <a:endParaRPr/>
            </a:p>
            <a:p>
              <a:pPr algn="l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10800000">
            <a:off x="16709070" y="4213396"/>
            <a:ext cx="400972" cy="347279"/>
            <a:chOff x="0" y="0"/>
            <a:chExt cx="6202680" cy="5372100"/>
          </a:xfrm>
        </p:grpSpPr>
        <p:sp>
          <p:nvSpPr>
            <p:cNvPr id="21" name="Freeform 21"/>
            <p:cNvSpPr/>
            <p:nvPr/>
          </p:nvSpPr>
          <p:spPr>
            <a:xfrm flipH="1"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1550670" y="0"/>
                  </a:moveTo>
                  <a:lnTo>
                    <a:pt x="4652010" y="0"/>
                  </a:lnTo>
                  <a:lnTo>
                    <a:pt x="6202680" y="2686050"/>
                  </a:lnTo>
                  <a:lnTo>
                    <a:pt x="4652010" y="5372100"/>
                  </a:lnTo>
                  <a:lnTo>
                    <a:pt x="1550670" y="5372100"/>
                  </a:lnTo>
                  <a:lnTo>
                    <a:pt x="0" y="2686050"/>
                  </a:lnTo>
                  <a:lnTo>
                    <a:pt x="1550670" y="0"/>
                  </a:lnTo>
                  <a:close/>
                </a:path>
              </a:pathLst>
            </a:custGeom>
            <a:solidFill>
              <a:srgbClr val="2BB475"/>
            </a:solidFill>
          </p:spPr>
        </p:sp>
      </p:grpSp>
      <p:grpSp>
        <p:nvGrpSpPr>
          <p:cNvPr id="22" name="Group 22"/>
          <p:cNvGrpSpPr/>
          <p:nvPr/>
        </p:nvGrpSpPr>
        <p:grpSpPr>
          <a:xfrm rot="10800000">
            <a:off x="13417213" y="4213396"/>
            <a:ext cx="400972" cy="347279"/>
            <a:chOff x="0" y="0"/>
            <a:chExt cx="6202680" cy="5372100"/>
          </a:xfrm>
        </p:grpSpPr>
        <p:sp>
          <p:nvSpPr>
            <p:cNvPr id="23" name="Freeform 23"/>
            <p:cNvSpPr/>
            <p:nvPr/>
          </p:nvSpPr>
          <p:spPr>
            <a:xfrm flipH="1"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1550670" y="0"/>
                  </a:moveTo>
                  <a:lnTo>
                    <a:pt x="4652010" y="0"/>
                  </a:lnTo>
                  <a:lnTo>
                    <a:pt x="6202680" y="2686050"/>
                  </a:lnTo>
                  <a:lnTo>
                    <a:pt x="4652010" y="5372100"/>
                  </a:lnTo>
                  <a:lnTo>
                    <a:pt x="1550670" y="5372100"/>
                  </a:lnTo>
                  <a:lnTo>
                    <a:pt x="0" y="2686050"/>
                  </a:lnTo>
                  <a:lnTo>
                    <a:pt x="1550670" y="0"/>
                  </a:lnTo>
                  <a:close/>
                </a:path>
              </a:pathLst>
            </a:custGeom>
            <a:solidFill>
              <a:srgbClr val="2BB475"/>
            </a:solidFill>
          </p:spPr>
        </p:sp>
      </p:grpSp>
      <p:grpSp>
        <p:nvGrpSpPr>
          <p:cNvPr id="24" name="Group 24"/>
          <p:cNvGrpSpPr/>
          <p:nvPr/>
        </p:nvGrpSpPr>
        <p:grpSpPr>
          <a:xfrm rot="10800000">
            <a:off x="10125355" y="4213396"/>
            <a:ext cx="400972" cy="347279"/>
            <a:chOff x="0" y="0"/>
            <a:chExt cx="6202680" cy="5372100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1550670" y="0"/>
                  </a:moveTo>
                  <a:lnTo>
                    <a:pt x="4652010" y="0"/>
                  </a:lnTo>
                  <a:lnTo>
                    <a:pt x="6202680" y="2686050"/>
                  </a:lnTo>
                  <a:lnTo>
                    <a:pt x="4652010" y="5372100"/>
                  </a:lnTo>
                  <a:lnTo>
                    <a:pt x="1550670" y="5372100"/>
                  </a:lnTo>
                  <a:lnTo>
                    <a:pt x="0" y="2686050"/>
                  </a:lnTo>
                  <a:lnTo>
                    <a:pt x="1550670" y="0"/>
                  </a:lnTo>
                  <a:close/>
                </a:path>
              </a:pathLst>
            </a:custGeom>
            <a:solidFill>
              <a:srgbClr val="2BB475"/>
            </a:solidFill>
          </p:spPr>
        </p:sp>
      </p:grpSp>
      <p:grpSp>
        <p:nvGrpSpPr>
          <p:cNvPr id="26" name="Group 26"/>
          <p:cNvGrpSpPr/>
          <p:nvPr/>
        </p:nvGrpSpPr>
        <p:grpSpPr>
          <a:xfrm rot="10800000">
            <a:off x="6833497" y="4213396"/>
            <a:ext cx="400972" cy="347279"/>
            <a:chOff x="0" y="0"/>
            <a:chExt cx="6202680" cy="5372100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1550670" y="0"/>
                  </a:moveTo>
                  <a:lnTo>
                    <a:pt x="4652010" y="0"/>
                  </a:lnTo>
                  <a:lnTo>
                    <a:pt x="6202680" y="2686050"/>
                  </a:lnTo>
                  <a:lnTo>
                    <a:pt x="4652010" y="5372100"/>
                  </a:lnTo>
                  <a:lnTo>
                    <a:pt x="1550670" y="5372100"/>
                  </a:lnTo>
                  <a:lnTo>
                    <a:pt x="0" y="2686050"/>
                  </a:lnTo>
                  <a:lnTo>
                    <a:pt x="1550670" y="0"/>
                  </a:lnTo>
                  <a:close/>
                </a:path>
              </a:pathLst>
            </a:custGeom>
            <a:solidFill>
              <a:srgbClr val="2BB475"/>
            </a:solidFill>
          </p:spPr>
        </p:sp>
      </p:grpSp>
      <p:grpSp>
        <p:nvGrpSpPr>
          <p:cNvPr id="28" name="Group 28"/>
          <p:cNvGrpSpPr/>
          <p:nvPr/>
        </p:nvGrpSpPr>
        <p:grpSpPr>
          <a:xfrm rot="10800000">
            <a:off x="3541640" y="4213396"/>
            <a:ext cx="400972" cy="347279"/>
            <a:chOff x="0" y="0"/>
            <a:chExt cx="6202680" cy="5372100"/>
          </a:xfrm>
        </p:grpSpPr>
        <p:sp>
          <p:nvSpPr>
            <p:cNvPr id="29" name="Freeform 29"/>
            <p:cNvSpPr/>
            <p:nvPr/>
          </p:nvSpPr>
          <p:spPr>
            <a:xfrm flipH="1"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1550670" y="0"/>
                  </a:moveTo>
                  <a:lnTo>
                    <a:pt x="4652010" y="0"/>
                  </a:lnTo>
                  <a:lnTo>
                    <a:pt x="6202680" y="2686050"/>
                  </a:lnTo>
                  <a:lnTo>
                    <a:pt x="4652010" y="5372100"/>
                  </a:lnTo>
                  <a:lnTo>
                    <a:pt x="1550670" y="5372100"/>
                  </a:lnTo>
                  <a:lnTo>
                    <a:pt x="0" y="2686050"/>
                  </a:lnTo>
                  <a:lnTo>
                    <a:pt x="1550670" y="0"/>
                  </a:lnTo>
                  <a:close/>
                </a:path>
              </a:pathLst>
            </a:custGeom>
            <a:solidFill>
              <a:srgbClr val="2BB475"/>
            </a:solidFill>
          </p:spPr>
        </p:sp>
      </p:grpSp>
      <p:sp>
        <p:nvSpPr>
          <p:cNvPr id="30" name="AutoShape 30"/>
          <p:cNvSpPr/>
          <p:nvPr/>
        </p:nvSpPr>
        <p:spPr>
          <a:xfrm rot="10800000">
            <a:off x="4469815" y="4348936"/>
            <a:ext cx="1836479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 rot="10800000">
            <a:off x="7761673" y="4348936"/>
            <a:ext cx="1836479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 rot="10800000">
            <a:off x="11053530" y="4348936"/>
            <a:ext cx="1836479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3" name="AutoShape 33"/>
          <p:cNvSpPr/>
          <p:nvPr/>
        </p:nvSpPr>
        <p:spPr>
          <a:xfrm rot="10800000">
            <a:off x="14345388" y="4348936"/>
            <a:ext cx="1836479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34" name="Group 34"/>
          <p:cNvGrpSpPr/>
          <p:nvPr/>
        </p:nvGrpSpPr>
        <p:grpSpPr>
          <a:xfrm>
            <a:off x="-992880" y="9305925"/>
            <a:ext cx="19280880" cy="1312977"/>
            <a:chOff x="0" y="0"/>
            <a:chExt cx="25707840" cy="1750636"/>
          </a:xfrm>
        </p:grpSpPr>
        <p:grpSp>
          <p:nvGrpSpPr>
            <p:cNvPr id="35" name="Group 35"/>
            <p:cNvGrpSpPr/>
            <p:nvPr/>
          </p:nvGrpSpPr>
          <p:grpSpPr>
            <a:xfrm rot="-5400000">
              <a:off x="10831345" y="-10831345"/>
              <a:ext cx="1750636" cy="23413325"/>
              <a:chOff x="0" y="0"/>
              <a:chExt cx="3130550" cy="41868551"/>
            </a:xfrm>
          </p:grpSpPr>
          <p:sp>
            <p:nvSpPr>
              <p:cNvPr id="36" name="Freeform 36"/>
              <p:cNvSpPr/>
              <p:nvPr/>
            </p:nvSpPr>
            <p:spPr>
              <a:xfrm flipH="1"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3130550" y="1123950"/>
                    </a:moveTo>
                    <a:lnTo>
                      <a:pt x="3130550" y="41868551"/>
                    </a:lnTo>
                    <a:lnTo>
                      <a:pt x="0" y="418685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sp>
          <p:nvSpPr>
            <p:cNvPr id="37" name="Freeform 37"/>
            <p:cNvSpPr/>
            <p:nvPr/>
          </p:nvSpPr>
          <p:spPr>
            <a:xfrm flipH="1">
              <a:off x="22641752" y="0"/>
              <a:ext cx="3066088" cy="1750636"/>
            </a:xfrm>
            <a:custGeom>
              <a:avLst/>
              <a:gdLst/>
              <a:ahLst/>
              <a:cxnLst/>
              <a:rect l="l" t="t" r="r" b="b"/>
              <a:pathLst>
                <a:path w="3066088" h="1750636">
                  <a:moveTo>
                    <a:pt x="3066088" y="0"/>
                  </a:moveTo>
                  <a:lnTo>
                    <a:pt x="0" y="0"/>
                  </a:lnTo>
                  <a:lnTo>
                    <a:pt x="0" y="1750636"/>
                  </a:lnTo>
                  <a:lnTo>
                    <a:pt x="3066088" y="1750636"/>
                  </a:lnTo>
                  <a:lnTo>
                    <a:pt x="3066088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51576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411</Words>
  <Application>Microsoft Office PowerPoint</Application>
  <PresentationFormat>Custom</PresentationFormat>
  <Paragraphs>65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Tajawal Ultra-Bold</vt:lpstr>
      <vt:lpstr>Droid Arabic Kufi Bold</vt:lpstr>
      <vt:lpstr>Tajawal Medium</vt:lpstr>
      <vt:lpstr>Cairo</vt:lpstr>
      <vt:lpstr>Cairo Bold</vt:lpstr>
      <vt:lpstr>Calibri</vt:lpstr>
      <vt:lpstr>Tajawal Bold</vt:lpstr>
      <vt:lpstr>Arial</vt:lpstr>
      <vt:lpstr>Tajawal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وين ما بدك بندلك لخدمتك</dc:title>
  <dc:creator>DELL</dc:creator>
  <cp:lastModifiedBy>Waed ALananbeh</cp:lastModifiedBy>
  <cp:revision>3</cp:revision>
  <dcterms:created xsi:type="dcterms:W3CDTF">2006-08-16T00:00:00Z</dcterms:created>
  <dcterms:modified xsi:type="dcterms:W3CDTF">2024-07-31T10:56:04Z</dcterms:modified>
  <dc:identifier>DAGLAti3I38</dc:identifier>
</cp:coreProperties>
</file>